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825" r:id="rId2"/>
    <p:sldId id="999" r:id="rId3"/>
    <p:sldId id="1842" r:id="rId4"/>
    <p:sldId id="1843" r:id="rId5"/>
    <p:sldId id="1844" r:id="rId6"/>
    <p:sldId id="1845" r:id="rId7"/>
    <p:sldId id="1846" r:id="rId8"/>
    <p:sldId id="1847" r:id="rId9"/>
    <p:sldId id="1848" r:id="rId10"/>
    <p:sldId id="1849" r:id="rId11"/>
    <p:sldId id="1850" r:id="rId12"/>
    <p:sldId id="1851" r:id="rId13"/>
    <p:sldId id="1852" r:id="rId14"/>
    <p:sldId id="1853" r:id="rId15"/>
    <p:sldId id="1854" r:id="rId16"/>
    <p:sldId id="1855" r:id="rId17"/>
    <p:sldId id="1856" r:id="rId18"/>
    <p:sldId id="1857" r:id="rId19"/>
    <p:sldId id="1858" r:id="rId20"/>
    <p:sldId id="1859" r:id="rId21"/>
    <p:sldId id="1860" r:id="rId22"/>
    <p:sldId id="1861" r:id="rId23"/>
    <p:sldId id="1862" r:id="rId24"/>
    <p:sldId id="1863" r:id="rId25"/>
    <p:sldId id="1864" r:id="rId26"/>
    <p:sldId id="1865" r:id="rId27"/>
    <p:sldId id="1866" r:id="rId28"/>
    <p:sldId id="1867" r:id="rId29"/>
    <p:sldId id="1868" r:id="rId30"/>
    <p:sldId id="1869" r:id="rId31"/>
    <p:sldId id="1870" r:id="rId32"/>
    <p:sldId id="1871" r:id="rId33"/>
    <p:sldId id="1872" r:id="rId34"/>
    <p:sldId id="1873" r:id="rId35"/>
    <p:sldId id="1874" r:id="rId36"/>
    <p:sldId id="1875" r:id="rId37"/>
    <p:sldId id="1876" r:id="rId38"/>
    <p:sldId id="1877" r:id="rId3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821"/>
    <a:srgbClr val="03B90C"/>
    <a:srgbClr val="027407"/>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13" autoAdjust="0"/>
    <p:restoredTop sz="94624" autoAdjust="0"/>
  </p:normalViewPr>
  <p:slideViewPr>
    <p:cSldViewPr>
      <p:cViewPr>
        <p:scale>
          <a:sx n="71" d="100"/>
          <a:sy n="71" d="100"/>
        </p:scale>
        <p:origin x="-108" y="330"/>
      </p:cViewPr>
      <p:guideLst>
        <p:guide orient="horz" pos="2160"/>
        <p:guide pos="2880"/>
      </p:guideLst>
    </p:cSldViewPr>
  </p:slideViewPr>
  <p:outlineViewPr>
    <p:cViewPr>
      <p:scale>
        <a:sx n="33" d="100"/>
        <a:sy n="33" d="100"/>
      </p:scale>
      <p:origin x="0" y="2260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Z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BE9A2BD-4286-4809-9F27-7A68D66BAD1B}" type="datetimeFigureOut">
              <a:rPr lang="en-ZA"/>
              <a:pPr>
                <a:defRPr/>
              </a:pPr>
              <a:t>2014-03-01</a:t>
            </a:fld>
            <a:endParaRPr lang="en-Z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Z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Z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Z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0D904ED-2051-4F86-9D42-4C5A704E37C9}" type="slidenum">
              <a:rPr lang="en-ZA"/>
              <a:pPr>
                <a:defRPr/>
              </a:pPr>
              <a:t>‹#›</a:t>
            </a:fld>
            <a:endParaRPr lang="en-ZA"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9"/>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D2E1F2-39F8-4D26-9105-1061E30C5BFE}" type="slidenum">
              <a:rPr lang="en-US" smtClean="0"/>
              <a:pPr fontAlgn="base">
                <a:spcBef>
                  <a:spcPct val="0"/>
                </a:spcBef>
                <a:spcAft>
                  <a:spcPct val="0"/>
                </a:spcAft>
                <a:defRPr/>
              </a:pPr>
              <a:t>1</a:t>
            </a:fld>
            <a:endParaRPr lang="en-US" dirty="0" smtClean="0"/>
          </a:p>
        </p:txBody>
      </p:sp>
      <p:sp>
        <p:nvSpPr>
          <p:cNvPr id="46083" name="Text Box 1"/>
          <p:cNvSpPr txBox="1">
            <a:spLocks noChangeArrowheads="1"/>
          </p:cNvSpPr>
          <p:nvPr/>
        </p:nvSpPr>
        <p:spPr bwMode="auto">
          <a:xfrm>
            <a:off x="1143001" y="685800"/>
            <a:ext cx="4572000" cy="3429000"/>
          </a:xfrm>
          <a:prstGeom prst="rect">
            <a:avLst/>
          </a:prstGeom>
          <a:solidFill>
            <a:srgbClr val="FFFFFF"/>
          </a:solidFill>
          <a:ln w="9525">
            <a:solidFill>
              <a:srgbClr val="000000"/>
            </a:solidFill>
            <a:miter lim="800000"/>
            <a:headEnd/>
            <a:tailEnd/>
          </a:ln>
        </p:spPr>
        <p:txBody>
          <a:bodyPr wrap="none" lIns="91431" tIns="45716" rIns="91431" bIns="45716" anchor="ctr"/>
          <a:lstStyle/>
          <a:p>
            <a:endParaRPr lang="en-ZA" dirty="0">
              <a:latin typeface="Calibri" pitchFamily="34" charset="0"/>
            </a:endParaRPr>
          </a:p>
        </p:txBody>
      </p:sp>
      <p:sp>
        <p:nvSpPr>
          <p:cNvPr id="46084" name="Rectangle 2"/>
          <p:cNvSpPr>
            <a:spLocks noGrp="1" noChangeArrowheads="1"/>
          </p:cNvSpPr>
          <p:nvPr>
            <p:ph type="body"/>
          </p:nvPr>
        </p:nvSpPr>
        <p:spPr bwMode="auto">
          <a:xfrm>
            <a:off x="685801" y="4343400"/>
            <a:ext cx="5483225" cy="4205288"/>
          </a:xfrm>
          <a:noFill/>
        </p:spPr>
        <p:txBody>
          <a:bodyPr wrap="none" numCol="1" anchor="ctr" anchorCtr="0" compatLnSpc="1">
            <a:prstTxWarp prst="textNoShape">
              <a:avLst/>
            </a:prstTxWarp>
          </a:bodyPr>
          <a:lstStyle/>
          <a:p>
            <a:pPr eaLnBrk="1" hangingPunct="1">
              <a:spcBef>
                <a:spcPct val="0"/>
              </a:spcBef>
            </a:pPr>
            <a:endParaRPr lang="en-ZA"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57FE7B4-5ECE-4941-A25E-1C41B54B892F}" type="slidenum">
              <a:rPr lang="en-ZA"/>
              <a:pPr>
                <a:defRPr/>
              </a:pPr>
              <a:t>‹#›</a:t>
            </a:fld>
            <a:endParaRPr lang="en-ZA" dirty="0"/>
          </a:p>
        </p:txBody>
      </p:sp>
      <p:pic>
        <p:nvPicPr>
          <p:cNvPr id="8" name="Picture 7"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dirty="0" smtClean="0"/>
              <a:t>Click to edit Master title style</a:t>
            </a:r>
            <a:endParaRPr lang="en-ZA"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B0820F97-FF06-4581-9DA4-2A6999DFDD4A}" type="slidenum">
              <a:rPr lang="en-ZA"/>
              <a:pPr>
                <a:defRPr/>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6899015C-B02B-4F12-890C-22208D085126}" type="slidenum">
              <a:rPr lang="en-ZA"/>
              <a:pPr>
                <a:defRPr/>
              </a:pPr>
              <a:t>‹#›</a:t>
            </a:fld>
            <a:endParaRPr lang="en-Z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4838" cy="1138237"/>
          </a:xfrm>
        </p:spPr>
        <p:txBody>
          <a:bodyPr/>
          <a:lstStyle>
            <a:lvl1pPr>
              <a:defRPr>
                <a:solidFill>
                  <a:schemeClr val="accent3">
                    <a:lumMod val="75000"/>
                  </a:schemeClr>
                </a:solidFill>
              </a:defRPr>
            </a:lvl1pPr>
          </a:lstStyle>
          <a:p>
            <a:r>
              <a:rPr lang="en-US" dirty="0" smtClean="0"/>
              <a:t>Click to edit Master title style</a:t>
            </a:r>
            <a:endParaRPr lang="en-ZA" dirty="0"/>
          </a:p>
        </p:txBody>
      </p:sp>
      <p:sp>
        <p:nvSpPr>
          <p:cNvPr id="3" name="Date Placeholder 2"/>
          <p:cNvSpPr>
            <a:spLocks noGrp="1"/>
          </p:cNvSpPr>
          <p:nvPr>
            <p:ph type="dt" idx="10"/>
          </p:nvPr>
        </p:nvSpPr>
        <p:spPr>
          <a:xfrm>
            <a:off x="457200" y="6278563"/>
            <a:ext cx="2128838" cy="452437"/>
          </a:xfrm>
        </p:spPr>
        <p:txBody>
          <a:bodyPr/>
          <a:lstStyle>
            <a:lvl1pPr>
              <a:defRPr/>
            </a:lvl1pPr>
          </a:lstStyle>
          <a:p>
            <a:pPr>
              <a:defRPr/>
            </a:pPr>
            <a:endParaRPr lang="en-US" dirty="0"/>
          </a:p>
        </p:txBody>
      </p:sp>
      <p:sp>
        <p:nvSpPr>
          <p:cNvPr id="4" name="Footer Placeholder 3"/>
          <p:cNvSpPr>
            <a:spLocks noGrp="1"/>
          </p:cNvSpPr>
          <p:nvPr>
            <p:ph type="ftr" idx="11"/>
          </p:nvPr>
        </p:nvSpPr>
        <p:spPr>
          <a:xfrm>
            <a:off x="3124200" y="6278563"/>
            <a:ext cx="2890838" cy="452437"/>
          </a:xfrm>
        </p:spPr>
        <p:txBody>
          <a:bodyPr/>
          <a:lstStyle>
            <a:lvl1pPr>
              <a:defRPr/>
            </a:lvl1pPr>
          </a:lstStyle>
          <a:p>
            <a:pPr>
              <a:defRPr/>
            </a:pPr>
            <a:endParaRPr lang="en-ZA" dirty="0"/>
          </a:p>
        </p:txBody>
      </p:sp>
      <p:sp>
        <p:nvSpPr>
          <p:cNvPr id="5" name="Slide Number Placeholder 4"/>
          <p:cNvSpPr>
            <a:spLocks noGrp="1"/>
          </p:cNvSpPr>
          <p:nvPr>
            <p:ph type="sldNum" idx="12"/>
          </p:nvPr>
        </p:nvSpPr>
        <p:spPr>
          <a:xfrm>
            <a:off x="6553200" y="6278563"/>
            <a:ext cx="2128838" cy="452437"/>
          </a:xfrm>
        </p:spPr>
        <p:txBody>
          <a:bodyPr/>
          <a:lstStyle>
            <a:lvl1pPr>
              <a:defRPr/>
            </a:lvl1pPr>
          </a:lstStyle>
          <a:p>
            <a:pPr>
              <a:defRPr/>
            </a:pPr>
            <a:fld id="{E81DA09B-A993-411C-A6BC-479434076786}"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4">
                    <a:lumMod val="50000"/>
                  </a:schemeClr>
                </a:solidFill>
              </a:defRPr>
            </a:lvl1pPr>
          </a:lstStyle>
          <a:p>
            <a:r>
              <a:rPr lang="en-US" dirty="0" smtClean="0"/>
              <a:t>Click to edit Master title style</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lvl1pPr>
              <a:buNone/>
              <a:defRPr sz="2200" b="0" cap="none" spc="0">
                <a:ln w="1905"/>
                <a:solidFill>
                  <a:schemeClr val="accent4">
                    <a:lumMod val="50000"/>
                  </a:schemeClr>
                </a:solidFill>
                <a:effectLst>
                  <a:innerShdw blurRad="69850" dist="43180" dir="5400000">
                    <a:srgbClr val="000000">
                      <a:alpha val="65000"/>
                    </a:srgbClr>
                  </a:innerShdw>
                </a:effectLst>
              </a:defRPr>
            </a:lvl1pPr>
            <a:lvl2pPr>
              <a:buNone/>
              <a:defRPr sz="2200" b="0" cap="none" spc="0">
                <a:ln w="1905"/>
                <a:solidFill>
                  <a:schemeClr val="accent4">
                    <a:lumMod val="50000"/>
                  </a:schemeClr>
                </a:solidFill>
                <a:effectLst>
                  <a:innerShdw blurRad="69850" dist="43180" dir="5400000">
                    <a:srgbClr val="000000">
                      <a:alpha val="65000"/>
                    </a:srgbClr>
                  </a:innerShdw>
                </a:effectLst>
              </a:defRPr>
            </a:lvl2pPr>
            <a:lvl3pPr>
              <a:buNone/>
              <a:defRPr sz="2200" b="0" cap="none" spc="0">
                <a:ln w="1905"/>
                <a:solidFill>
                  <a:schemeClr val="accent4">
                    <a:lumMod val="50000"/>
                  </a:schemeClr>
                </a:solidFill>
                <a:effectLst>
                  <a:innerShdw blurRad="69850" dist="43180" dir="5400000">
                    <a:srgbClr val="000000">
                      <a:alpha val="65000"/>
                    </a:srgbClr>
                  </a:innerShdw>
                </a:effectLst>
              </a:defRPr>
            </a:lvl3pPr>
            <a:lvl4pPr>
              <a:buNone/>
              <a:defRPr sz="2200" b="0" cap="none" spc="0">
                <a:ln w="1905"/>
                <a:solidFill>
                  <a:schemeClr val="accent4">
                    <a:lumMod val="50000"/>
                  </a:schemeClr>
                </a:solidFill>
                <a:effectLst>
                  <a:innerShdw blurRad="69850" dist="43180" dir="5400000">
                    <a:srgbClr val="000000">
                      <a:alpha val="65000"/>
                    </a:srgbClr>
                  </a:innerShdw>
                </a:effectLst>
              </a:defRPr>
            </a:lvl4pPr>
            <a:lvl5pPr>
              <a:buNone/>
              <a:defRPr sz="2200" b="0" cap="none" spc="0">
                <a:ln w="1905"/>
                <a:solidFill>
                  <a:schemeClr val="accent4">
                    <a:lumMod val="50000"/>
                  </a:schemeClr>
                </a:solidFill>
                <a:effectLst>
                  <a:innerShdw blurRad="69850" dist="43180" dir="5400000">
                    <a:srgbClr val="000000">
                      <a:alpha val="65000"/>
                    </a:srgbClr>
                  </a:inn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15B7D16-8FAD-4D2D-B977-107333E7495D}"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EDC6A61B-BE74-4F9D-A512-535F7656D147}" type="slidenum">
              <a:rPr lang="en-ZA"/>
              <a:pPr>
                <a:defRPr/>
              </a:pPr>
              <a:t>‹#›</a:t>
            </a:fld>
            <a:endParaRPr lang="en-Z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F8A273C6-BAE1-4514-94C2-FC9BDD7B8429}" type="slidenum">
              <a:rPr lang="en-ZA"/>
              <a:pPr>
                <a:defRPr/>
              </a:pPr>
              <a:t>‹#›</a:t>
            </a:fld>
            <a:endParaRPr lang="en-Z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3"/>
          <p:cNvSpPr>
            <a:spLocks noGrp="1"/>
          </p:cNvSpPr>
          <p:nvPr>
            <p:ph type="dt" sz="half" idx="10"/>
          </p:nvPr>
        </p:nvSpPr>
        <p:spPr/>
        <p:txBody>
          <a:bodyPr/>
          <a:lstStyle>
            <a:lvl1pPr>
              <a:defRPr/>
            </a:lvl1pPr>
          </a:lstStyle>
          <a:p>
            <a:pPr>
              <a:defRPr/>
            </a:pPr>
            <a:endParaRPr lang="en-ZA" dirty="0"/>
          </a:p>
        </p:txBody>
      </p:sp>
      <p:sp>
        <p:nvSpPr>
          <p:cNvPr id="8" name="Footer Placeholder 4"/>
          <p:cNvSpPr>
            <a:spLocks noGrp="1"/>
          </p:cNvSpPr>
          <p:nvPr>
            <p:ph type="ftr" sz="quarter" idx="11"/>
          </p:nvPr>
        </p:nvSpPr>
        <p:spPr/>
        <p:txBody>
          <a:bodyPr/>
          <a:lstStyle>
            <a:lvl1pPr>
              <a:defRPr/>
            </a:lvl1pPr>
          </a:lstStyle>
          <a:p>
            <a:pPr>
              <a:defRPr/>
            </a:pPr>
            <a:endParaRPr lang="en-ZA" dirty="0"/>
          </a:p>
        </p:txBody>
      </p:sp>
      <p:sp>
        <p:nvSpPr>
          <p:cNvPr id="9" name="Slide Number Placeholder 5"/>
          <p:cNvSpPr>
            <a:spLocks noGrp="1"/>
          </p:cNvSpPr>
          <p:nvPr>
            <p:ph type="sldNum" sz="quarter" idx="12"/>
          </p:nvPr>
        </p:nvSpPr>
        <p:spPr/>
        <p:txBody>
          <a:bodyPr/>
          <a:lstStyle>
            <a:lvl1pPr>
              <a:defRPr/>
            </a:lvl1pPr>
          </a:lstStyle>
          <a:p>
            <a:pPr>
              <a:defRPr/>
            </a:pPr>
            <a:fld id="{DD545F93-246A-4563-ABE3-4D7CC6E501BC}" type="slidenum">
              <a:rPr lang="en-ZA"/>
              <a:pPr>
                <a:defRPr/>
              </a:pPr>
              <a:t>‹#›</a:t>
            </a:fld>
            <a:endParaRPr lang="en-Z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lvl1pPr>
              <a:defRPr>
                <a:effectLst/>
              </a:defRPr>
            </a:lvl1pPr>
          </a:lstStyle>
          <a:p>
            <a:r>
              <a:rPr lang="en-US" dirty="0" smtClean="0"/>
              <a:t>Click to edit Master title style</a:t>
            </a:r>
            <a:endParaRPr lang="en-ZA" dirty="0"/>
          </a:p>
        </p:txBody>
      </p:sp>
      <p:sp>
        <p:nvSpPr>
          <p:cNvPr id="3" name="Date Placeholder 3"/>
          <p:cNvSpPr>
            <a:spLocks noGrp="1"/>
          </p:cNvSpPr>
          <p:nvPr>
            <p:ph type="dt" sz="half" idx="10"/>
          </p:nvPr>
        </p:nvSpPr>
        <p:spPr/>
        <p:txBody>
          <a:bodyPr/>
          <a:lstStyle>
            <a:lvl1pPr>
              <a:defRPr/>
            </a:lvl1pPr>
          </a:lstStyle>
          <a:p>
            <a:pPr>
              <a:defRPr/>
            </a:pPr>
            <a:endParaRPr lang="en-ZA" dirty="0"/>
          </a:p>
        </p:txBody>
      </p:sp>
      <p:sp>
        <p:nvSpPr>
          <p:cNvPr id="4" name="Footer Placeholder 4"/>
          <p:cNvSpPr>
            <a:spLocks noGrp="1"/>
          </p:cNvSpPr>
          <p:nvPr>
            <p:ph type="ftr" sz="quarter" idx="11"/>
          </p:nvPr>
        </p:nvSpPr>
        <p:spPr/>
        <p:txBody>
          <a:bodyPr/>
          <a:lstStyle>
            <a:lvl1pPr>
              <a:defRPr/>
            </a:lvl1pPr>
          </a:lstStyle>
          <a:p>
            <a:pPr>
              <a:defRPr/>
            </a:pPr>
            <a:endParaRPr lang="en-ZA" dirty="0"/>
          </a:p>
        </p:txBody>
      </p:sp>
      <p:sp>
        <p:nvSpPr>
          <p:cNvPr id="5" name="Slide Number Placeholder 5"/>
          <p:cNvSpPr>
            <a:spLocks noGrp="1"/>
          </p:cNvSpPr>
          <p:nvPr>
            <p:ph type="sldNum" sz="quarter" idx="12"/>
          </p:nvPr>
        </p:nvSpPr>
        <p:spPr/>
        <p:txBody>
          <a:bodyPr/>
          <a:lstStyle>
            <a:lvl1pPr>
              <a:defRPr/>
            </a:lvl1pPr>
          </a:lstStyle>
          <a:p>
            <a:pPr>
              <a:defRPr/>
            </a:pPr>
            <a:fld id="{EDAFA3F2-621D-4625-A77F-F7300D5B5CF8}" type="slidenum">
              <a:rPr lang="en-ZA"/>
              <a:pPr>
                <a:defRPr/>
              </a:pPr>
              <a:t>‹#›</a:t>
            </a:fld>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ZA" dirty="0"/>
          </a:p>
        </p:txBody>
      </p:sp>
      <p:sp>
        <p:nvSpPr>
          <p:cNvPr id="3" name="Footer Placeholder 4"/>
          <p:cNvSpPr>
            <a:spLocks noGrp="1"/>
          </p:cNvSpPr>
          <p:nvPr>
            <p:ph type="ftr" sz="quarter" idx="11"/>
          </p:nvPr>
        </p:nvSpPr>
        <p:spPr/>
        <p:txBody>
          <a:bodyPr/>
          <a:lstStyle>
            <a:lvl1pPr>
              <a:defRPr/>
            </a:lvl1pPr>
          </a:lstStyle>
          <a:p>
            <a:pPr>
              <a:defRPr/>
            </a:pPr>
            <a:endParaRPr lang="en-ZA" dirty="0"/>
          </a:p>
        </p:txBody>
      </p:sp>
      <p:sp>
        <p:nvSpPr>
          <p:cNvPr id="4" name="Slide Number Placeholder 5"/>
          <p:cNvSpPr>
            <a:spLocks noGrp="1"/>
          </p:cNvSpPr>
          <p:nvPr>
            <p:ph type="sldNum" sz="quarter" idx="12"/>
          </p:nvPr>
        </p:nvSpPr>
        <p:spPr/>
        <p:txBody>
          <a:bodyPr/>
          <a:lstStyle>
            <a:lvl1pPr>
              <a:defRPr/>
            </a:lvl1pPr>
          </a:lstStyle>
          <a:p>
            <a:pPr>
              <a:defRPr/>
            </a:pPr>
            <a:fld id="{D1EC61A1-0C89-4EBE-896F-443F0F11980F}" type="slidenum">
              <a:rPr lang="en-ZA"/>
              <a:pPr>
                <a:defRPr/>
              </a:pPr>
              <a:t>‹#›</a:t>
            </a:fld>
            <a:endParaRPr lang="en-Z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EDFE7D3D-5C69-42F7-B4D1-FFEDE26BE084}" type="slidenum">
              <a:rPr lang="en-ZA"/>
              <a:pPr>
                <a:defRPr/>
              </a:pPr>
              <a:t>‹#›</a:t>
            </a:fld>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4B65E6AA-999F-45CE-810B-270E8A911C40}" type="slidenum">
              <a:rPr lang="en-ZA"/>
              <a:pPr>
                <a:defRPr/>
              </a:pPr>
              <a:t>‹#›</a:t>
            </a:fld>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a:effectLst>
            <a:glow rad="63500">
              <a:schemeClr val="accent5">
                <a:satMod val="175000"/>
                <a:alpha val="40000"/>
              </a:schemeClr>
            </a:glow>
          </a:effectLst>
        </p:spPr>
        <p:txBody>
          <a:bodyPr vert="horz" lIns="91440" tIns="45720" rIns="91440" bIns="45720" rtlCol="0" anchor="ctr">
            <a:normAutofit/>
            <a:scene3d>
              <a:camera prst="orthographicFront"/>
              <a:lightRig rig="glow" dir="tl">
                <a:rot lat="0" lon="0" rev="5400000"/>
              </a:lightRig>
            </a:scene3d>
            <a:sp3d contourW="12700">
              <a:bevelT w="25400" h="25400"/>
              <a:contourClr>
                <a:schemeClr val="accent6">
                  <a:shade val="73000"/>
                </a:schemeClr>
              </a:contourClr>
            </a:sp3d>
          </a:bodyPr>
          <a:lstStyle/>
          <a:p>
            <a:r>
              <a:rPr lang="en-US" dirty="0" smtClean="0"/>
              <a:t>Click to edit Master title style</a:t>
            </a:r>
            <a:endParaRPr lang="en-ZA" dirty="0"/>
          </a:p>
        </p:txBody>
      </p:sp>
      <p:sp>
        <p:nvSpPr>
          <p:cNvPr id="3" name="Text Placeholder 2"/>
          <p:cNvSpPr>
            <a:spLocks noGrp="1"/>
          </p:cNvSpPr>
          <p:nvPr>
            <p:ph type="body" idx="1"/>
          </p:nvPr>
        </p:nvSpPr>
        <p:spPr>
          <a:xfrm>
            <a:off x="467544" y="1600200"/>
            <a:ext cx="8219256" cy="5257800"/>
          </a:xfrm>
          <a:prstGeom prst="rect">
            <a:avLst/>
          </a:prstGeom>
          <a:effectLst>
            <a:glow rad="63500">
              <a:srgbClr val="FFFF00">
                <a:alpha val="40000"/>
              </a:srgbClr>
            </a:glow>
          </a:effectLst>
        </p:spPr>
        <p:txBody>
          <a:bodyPr vert="horz" lIns="91440" tIns="45720" rIns="91440" bIns="45720" rtlCol="0">
            <a:normAutofit/>
          </a:bodyPr>
          <a:lstStyle/>
          <a:p>
            <a:pPr lvl="0"/>
            <a:endParaRPr lang="en-Z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0956C2-FAE5-46F6-8224-5223E47ED471}" type="slidenum">
              <a:rPr lang="en-ZA" smtClean="0"/>
              <a:pPr>
                <a:defRPr/>
              </a:pPr>
              <a:t>‹#›</a:t>
            </a:fld>
            <a:endParaRPr lang="en-ZA"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kern="1200" cap="none" spc="0">
          <a:ln w="11430"/>
          <a:solidFill>
            <a:schemeClr val="accent4">
              <a:lumMod val="50000"/>
            </a:schemeClr>
          </a:solidFill>
          <a:effectLst>
            <a:outerShdw blurRad="80000" dist="40000" dir="5040000" algn="tl">
              <a:srgbClr val="000000">
                <a:alpha val="30000"/>
              </a:srgbClr>
            </a:outerShdw>
          </a:effectLst>
          <a:latin typeface="+mj-lt"/>
          <a:ea typeface="+mj-ea"/>
          <a:cs typeface="+mj-cs"/>
        </a:defRPr>
      </a:lvl1pPr>
      <a:lvl2pPr algn="ctr" rtl="0" eaLnBrk="0" fontAlgn="base" hangingPunct="0">
        <a:spcBef>
          <a:spcPct val="0"/>
        </a:spcBef>
        <a:spcAft>
          <a:spcPct val="0"/>
        </a:spcAft>
        <a:defRPr sz="4400" b="1">
          <a:solidFill>
            <a:schemeClr val="tx1"/>
          </a:solidFill>
          <a:latin typeface="Calibri" pitchFamily="34" charset="0"/>
        </a:defRPr>
      </a:lvl2pPr>
      <a:lvl3pPr algn="ctr" rtl="0" eaLnBrk="0" fontAlgn="base" hangingPunct="0">
        <a:spcBef>
          <a:spcPct val="0"/>
        </a:spcBef>
        <a:spcAft>
          <a:spcPct val="0"/>
        </a:spcAft>
        <a:defRPr sz="4400" b="1">
          <a:solidFill>
            <a:schemeClr val="tx1"/>
          </a:solidFill>
          <a:latin typeface="Calibri" pitchFamily="34" charset="0"/>
        </a:defRPr>
      </a:lvl3pPr>
      <a:lvl4pPr algn="ctr" rtl="0" eaLnBrk="0" fontAlgn="base" hangingPunct="0">
        <a:spcBef>
          <a:spcPct val="0"/>
        </a:spcBef>
        <a:spcAft>
          <a:spcPct val="0"/>
        </a:spcAft>
        <a:defRPr sz="4400" b="1">
          <a:solidFill>
            <a:schemeClr val="tx1"/>
          </a:solidFill>
          <a:latin typeface="Calibri" pitchFamily="34" charset="0"/>
        </a:defRPr>
      </a:lvl4pPr>
      <a:lvl5pPr algn="ctr" rtl="0" eaLnBrk="0" fontAlgn="base" hangingPunct="0">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a:solidFill>
            <a:srgbClr val="75005F"/>
          </a:solidFill>
          <a:latin typeface="Calibri" pitchFamily="34" charset="0"/>
        </a:defRPr>
      </a:lvl6pPr>
      <a:lvl7pPr marL="914400" algn="ctr" rtl="0" fontAlgn="base">
        <a:spcBef>
          <a:spcPct val="0"/>
        </a:spcBef>
        <a:spcAft>
          <a:spcPct val="0"/>
        </a:spcAft>
        <a:defRPr sz="4400">
          <a:solidFill>
            <a:srgbClr val="75005F"/>
          </a:solidFill>
          <a:latin typeface="Calibri" pitchFamily="34" charset="0"/>
        </a:defRPr>
      </a:lvl7pPr>
      <a:lvl8pPr marL="1371600" algn="ctr" rtl="0" fontAlgn="base">
        <a:spcBef>
          <a:spcPct val="0"/>
        </a:spcBef>
        <a:spcAft>
          <a:spcPct val="0"/>
        </a:spcAft>
        <a:defRPr sz="4400">
          <a:solidFill>
            <a:srgbClr val="75005F"/>
          </a:solidFill>
          <a:latin typeface="Calibri" pitchFamily="34" charset="0"/>
        </a:defRPr>
      </a:lvl8pPr>
      <a:lvl9pPr marL="1828800" algn="ctr" rtl="0" fontAlgn="base">
        <a:spcBef>
          <a:spcPct val="0"/>
        </a:spcBef>
        <a:spcAft>
          <a:spcPct val="0"/>
        </a:spcAft>
        <a:defRPr sz="4400">
          <a:solidFill>
            <a:srgbClr val="75005F"/>
          </a:solidFill>
          <a:latin typeface="Calibri" pitchFamily="34" charset="0"/>
        </a:defRPr>
      </a:lvl9pPr>
    </p:titleStyle>
    <p:bodyStyle>
      <a:lvl1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1pPr>
      <a:lvl2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2pPr>
      <a:lvl3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3pPr>
      <a:lvl4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4pPr>
      <a:lvl5pPr marL="0" indent="0" algn="just" rtl="0" eaLnBrk="0" fontAlgn="base" hangingPunct="0">
        <a:spcBef>
          <a:spcPct val="20000"/>
        </a:spcBef>
        <a:spcAft>
          <a:spcPct val="0"/>
        </a:spcAft>
        <a:buFont typeface="Arial" pitchFamily="34"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sheepfoldgleanings.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389040_560666690622108_1545423389_n - Cop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Slide Number Placeholder 4"/>
          <p:cNvSpPr>
            <a:spLocks noGrp="1"/>
          </p:cNvSpPr>
          <p:nvPr>
            <p:ph type="sldNum" idx="12"/>
          </p:nvPr>
        </p:nvSpPr>
        <p:spPr/>
        <p:txBody>
          <a:bodyPr/>
          <a:lstStyle/>
          <a:p>
            <a:pPr>
              <a:defRPr/>
            </a:pPr>
            <a:fld id="{E81DA09B-A993-411C-A6BC-479434076786}" type="slidenum">
              <a:rPr lang="en-ZA" smtClean="0"/>
              <a:pPr>
                <a:defRPr/>
              </a:pPr>
              <a:t>1</a:t>
            </a:fld>
            <a:endParaRPr lang="en-ZA" dirty="0"/>
          </a:p>
        </p:txBody>
      </p:sp>
      <p:pic>
        <p:nvPicPr>
          <p:cNvPr id="8" name="Picture 7" descr="Chodesh Large.png"/>
          <p:cNvPicPr>
            <a:picLocks noChangeAspect="1"/>
          </p:cNvPicPr>
          <p:nvPr/>
        </p:nvPicPr>
        <p:blipFill>
          <a:blip r:embed="rId4" cstate="print"/>
          <a:stretch>
            <a:fillRect/>
          </a:stretch>
        </p:blipFill>
        <p:spPr>
          <a:xfrm>
            <a:off x="1526365" y="260648"/>
            <a:ext cx="6358003" cy="5112568"/>
          </a:xfrm>
          <a:prstGeom prst="rect">
            <a:avLst/>
          </a:prstGeom>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REMINDER OF OWNERSHIP</a:t>
            </a:r>
            <a:endParaRPr lang="en-ZA" dirty="0"/>
          </a:p>
        </p:txBody>
      </p:sp>
      <p:sp>
        <p:nvSpPr>
          <p:cNvPr id="3" name="Content Placeholder 2"/>
          <p:cNvSpPr>
            <a:spLocks noGrp="1"/>
          </p:cNvSpPr>
          <p:nvPr>
            <p:ph idx="1"/>
          </p:nvPr>
        </p:nvSpPr>
        <p:spPr/>
        <p:txBody>
          <a:bodyPr>
            <a:normAutofit fontScale="25000" lnSpcReduction="20000"/>
          </a:bodyPr>
          <a:lstStyle/>
          <a:p>
            <a:pPr>
              <a:lnSpc>
                <a:spcPts val="2200"/>
              </a:lnSpc>
            </a:pPr>
            <a:r>
              <a:rPr lang="en-ZA" sz="9600" dirty="0" smtClean="0"/>
              <a:t>The Israelites were reminded that they must obey and love </a:t>
            </a:r>
            <a:r>
              <a:rPr lang="he-IL" sz="9600" dirty="0" smtClean="0"/>
              <a:t>יהוה</a:t>
            </a:r>
            <a:r>
              <a:rPr lang="en-ZA" sz="9600" dirty="0" smtClean="0"/>
              <a:t> because He owns them and knows what is best for them:</a:t>
            </a:r>
          </a:p>
          <a:p>
            <a:pPr algn="ctr">
              <a:lnSpc>
                <a:spcPts val="2200"/>
              </a:lnSpc>
            </a:pPr>
            <a:r>
              <a:rPr lang="en-ZA" sz="9600" i="1" dirty="0" smtClean="0">
                <a:solidFill>
                  <a:srgbClr val="004821"/>
                </a:solidFill>
              </a:rPr>
              <a:t>“And now, </a:t>
            </a:r>
            <a:r>
              <a:rPr lang="en-ZA" sz="9600" i="1" dirty="0" err="1" smtClean="0">
                <a:solidFill>
                  <a:srgbClr val="004821"/>
                </a:solidFill>
              </a:rPr>
              <a:t>Yisra’ĕl</a:t>
            </a:r>
            <a:r>
              <a:rPr lang="en-ZA" sz="9600" i="1" dirty="0" smtClean="0">
                <a:solidFill>
                  <a:srgbClr val="004821"/>
                </a:solidFill>
              </a:rPr>
              <a:t>, what is </a:t>
            </a:r>
            <a:r>
              <a:rPr lang="he-IL" sz="9600" i="1" dirty="0" smtClean="0">
                <a:solidFill>
                  <a:srgbClr val="004821"/>
                </a:solidFill>
              </a:rPr>
              <a:t>יהוה</a:t>
            </a:r>
            <a:r>
              <a:rPr lang="en-ZA" sz="9600" i="1" dirty="0" smtClean="0">
                <a:solidFill>
                  <a:srgbClr val="004821"/>
                </a:solidFill>
              </a:rPr>
              <a:t> your Elohim asking of you, but to fear </a:t>
            </a:r>
            <a:r>
              <a:rPr lang="he-IL" sz="9600" i="1" dirty="0" smtClean="0">
                <a:solidFill>
                  <a:srgbClr val="004821"/>
                </a:solidFill>
              </a:rPr>
              <a:t>יהוה</a:t>
            </a:r>
            <a:r>
              <a:rPr lang="en-ZA" sz="9600" i="1" dirty="0" smtClean="0">
                <a:solidFill>
                  <a:srgbClr val="004821"/>
                </a:solidFill>
              </a:rPr>
              <a:t> your Elohim, to walk in all His ways and to love Him, and to serve </a:t>
            </a:r>
            <a:r>
              <a:rPr lang="he-IL" sz="9600" i="1" dirty="0" smtClean="0">
                <a:solidFill>
                  <a:srgbClr val="004821"/>
                </a:solidFill>
              </a:rPr>
              <a:t>יהוה</a:t>
            </a:r>
            <a:r>
              <a:rPr lang="en-ZA" sz="9600" i="1" dirty="0" smtClean="0">
                <a:solidFill>
                  <a:srgbClr val="004821"/>
                </a:solidFill>
              </a:rPr>
              <a:t> your Elohim with all your heart and with all your being, to guard the commands of </a:t>
            </a:r>
            <a:r>
              <a:rPr lang="he-IL" sz="9600" i="1" dirty="0" smtClean="0">
                <a:solidFill>
                  <a:srgbClr val="004821"/>
                </a:solidFill>
              </a:rPr>
              <a:t>יהוה</a:t>
            </a:r>
            <a:r>
              <a:rPr lang="en-ZA" sz="9600" i="1" dirty="0" smtClean="0">
                <a:solidFill>
                  <a:srgbClr val="004821"/>
                </a:solidFill>
              </a:rPr>
              <a:t> and His laws which I command you today for your good? “See, the heavens and the heaven of heavens belong to </a:t>
            </a:r>
            <a:r>
              <a:rPr lang="he-IL" sz="9600" i="1" dirty="0" smtClean="0">
                <a:solidFill>
                  <a:srgbClr val="004821"/>
                </a:solidFill>
              </a:rPr>
              <a:t>יהוה</a:t>
            </a:r>
            <a:r>
              <a:rPr lang="en-ZA" sz="9600" i="1" dirty="0" smtClean="0">
                <a:solidFill>
                  <a:srgbClr val="004821"/>
                </a:solidFill>
              </a:rPr>
              <a:t> your Elohim, also the earth with all that is in it. </a:t>
            </a:r>
            <a:r>
              <a:rPr lang="en-US" sz="9600" b="1" i="1" dirty="0" smtClean="0">
                <a:solidFill>
                  <a:srgbClr val="004821"/>
                </a:solidFill>
              </a:rPr>
              <a:t>(Deuteronomy 10:12-14)</a:t>
            </a:r>
          </a:p>
          <a:p>
            <a:pPr>
              <a:lnSpc>
                <a:spcPts val="2200"/>
              </a:lnSpc>
            </a:pPr>
            <a:r>
              <a:rPr lang="en-ZA" sz="9600" dirty="0" smtClean="0"/>
              <a:t>The question is why all the reminders and the command to give the land a Sabbath? Man inherently possesses a strong sentiment of ownership. The idea of </a:t>
            </a:r>
            <a:r>
              <a:rPr lang="en-ZA" sz="9600" i="1" dirty="0" smtClean="0"/>
              <a:t>“mine” </a:t>
            </a:r>
            <a:r>
              <a:rPr lang="en-ZA" sz="9600" dirty="0" smtClean="0"/>
              <a:t>is fraught with danger. A verse in Deuteronomy conveys this thought:</a:t>
            </a:r>
          </a:p>
          <a:p>
            <a:pPr algn="ctr">
              <a:lnSpc>
                <a:spcPts val="2200"/>
              </a:lnSpc>
            </a:pPr>
            <a:r>
              <a:rPr lang="en-ZA" sz="9600" i="1" dirty="0" smtClean="0">
                <a:solidFill>
                  <a:srgbClr val="004821"/>
                </a:solidFill>
              </a:rPr>
              <a:t>you then shall say in your heart, ‘My power and the strength of my hand have made for me this wealth!’ “But you shall remember </a:t>
            </a:r>
            <a:r>
              <a:rPr lang="he-IL" sz="9600" i="1" dirty="0" smtClean="0">
                <a:solidFill>
                  <a:srgbClr val="004821"/>
                </a:solidFill>
              </a:rPr>
              <a:t>יהוה</a:t>
            </a:r>
            <a:r>
              <a:rPr lang="en-ZA" sz="9600" i="1" dirty="0" smtClean="0">
                <a:solidFill>
                  <a:srgbClr val="004821"/>
                </a:solidFill>
              </a:rPr>
              <a:t> your Elohim, for it is He who gives you power to get wealth, in order to establish His covenant which He swore to your fathers, as it is today. </a:t>
            </a:r>
            <a:r>
              <a:rPr lang="en-US" sz="9600" b="1" i="1" dirty="0" smtClean="0">
                <a:solidFill>
                  <a:srgbClr val="004821"/>
                </a:solidFill>
              </a:rPr>
              <a:t>(Deuteronomy 8:17-18)</a:t>
            </a:r>
          </a:p>
          <a:p>
            <a:pPr>
              <a:lnSpc>
                <a:spcPts val="2200"/>
              </a:lnSpc>
            </a:pPr>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10</a:t>
            </a:fld>
            <a:endParaRPr lang="en-ZA"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ENTER HIS REST</a:t>
            </a:r>
            <a:endParaRPr lang="en-ZA" dirty="0"/>
          </a:p>
        </p:txBody>
      </p:sp>
      <p:sp>
        <p:nvSpPr>
          <p:cNvPr id="3" name="Content Placeholder 2"/>
          <p:cNvSpPr>
            <a:spLocks noGrp="1"/>
          </p:cNvSpPr>
          <p:nvPr>
            <p:ph idx="1"/>
          </p:nvPr>
        </p:nvSpPr>
        <p:spPr>
          <a:xfrm>
            <a:off x="457200" y="1600200"/>
            <a:ext cx="8229600" cy="5257800"/>
          </a:xfrm>
        </p:spPr>
        <p:txBody>
          <a:bodyPr>
            <a:normAutofit fontScale="92500" lnSpcReduction="10000"/>
          </a:bodyPr>
          <a:lstStyle/>
          <a:p>
            <a:r>
              <a:rPr lang="en-GB" sz="2600" b="0" dirty="0" smtClean="0"/>
              <a:t>We learned in Torah studies </a:t>
            </a:r>
            <a:r>
              <a:rPr lang="en-GB" sz="2600" b="0" i="1" dirty="0" err="1" smtClean="0"/>
              <a:t>Tazria</a:t>
            </a:r>
            <a:r>
              <a:rPr lang="en-GB" sz="2600" b="0" dirty="0" smtClean="0"/>
              <a:t> and </a:t>
            </a:r>
            <a:r>
              <a:rPr lang="en-GB" sz="2600" b="0" i="1" dirty="0" err="1" smtClean="0"/>
              <a:t>Metzora</a:t>
            </a:r>
            <a:r>
              <a:rPr lang="en-GB" sz="2600" b="0" dirty="0" smtClean="0"/>
              <a:t> (Leviticus 12-15) that if we did not learn to rest in His principles and allow </a:t>
            </a:r>
            <a:r>
              <a:rPr lang="he-IL" sz="2600" dirty="0" smtClean="0"/>
              <a:t>יהוה</a:t>
            </a:r>
            <a:r>
              <a:rPr lang="en-GB" sz="2600" b="0" dirty="0" smtClean="0"/>
              <a:t> to have His life through us, that we would turn away from Him and self determine our walk and become proud of what </a:t>
            </a:r>
            <a:r>
              <a:rPr lang="en-GB" sz="2600" b="0" i="1" dirty="0" smtClean="0"/>
              <a:t>we</a:t>
            </a:r>
            <a:r>
              <a:rPr lang="en-GB" sz="2600" b="0" dirty="0" smtClean="0"/>
              <a:t> have accomplished in our own strength. This self government opens the door for the enemy to build his kingdom through us. His kingdom which includes immorality, debauchery, idolatry, witchcraft, jealousies, covet </a:t>
            </a:r>
            <a:r>
              <a:rPr lang="en-GB" sz="2600" b="0" dirty="0" err="1" smtClean="0"/>
              <a:t>ness</a:t>
            </a:r>
            <a:r>
              <a:rPr lang="en-GB" sz="2600" b="0" dirty="0" smtClean="0"/>
              <a:t>, and fractions loaded with bitterness, anxiety, stress and fear. These acts of the sinful nature in turn, open the door to diseases and illness (Deuteronomy 28). In the Book of Hebrews, we are instructed not to put our trust in the carnality of the flesh. We are to conform our nature to </a:t>
            </a:r>
            <a:r>
              <a:rPr lang="he-IL" sz="2600" dirty="0" smtClean="0"/>
              <a:t>יהוה</a:t>
            </a:r>
            <a:r>
              <a:rPr lang="en-GB" sz="2600" b="0" dirty="0" smtClean="0"/>
              <a:t>’s nature and enter into His rest. This is to be our daily exercise of our heart before </a:t>
            </a:r>
            <a:r>
              <a:rPr lang="he-IL" sz="2600" dirty="0" smtClean="0"/>
              <a:t>יהוה</a:t>
            </a:r>
            <a:r>
              <a:rPr lang="en-GB" sz="2600" b="0" dirty="0" smtClean="0"/>
              <a:t> (Hebrews 4:1-13).</a:t>
            </a:r>
            <a:endParaRPr lang="en-ZA" sz="2600" b="0" dirty="0" smtClean="0"/>
          </a:p>
          <a:p>
            <a:pPr algn="just"/>
            <a:endParaRPr lang="en-ZA" sz="2700" b="0"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REAP WHAT WE SOW</a:t>
            </a:r>
            <a:endParaRPr lang="en-ZA" dirty="0"/>
          </a:p>
        </p:txBody>
      </p:sp>
      <p:sp>
        <p:nvSpPr>
          <p:cNvPr id="3" name="Content Placeholder 2"/>
          <p:cNvSpPr>
            <a:spLocks noGrp="1"/>
          </p:cNvSpPr>
          <p:nvPr>
            <p:ph idx="1"/>
          </p:nvPr>
        </p:nvSpPr>
        <p:spPr>
          <a:xfrm>
            <a:off x="457200" y="1600200"/>
            <a:ext cx="8229600" cy="5257800"/>
          </a:xfrm>
        </p:spPr>
        <p:txBody>
          <a:bodyPr>
            <a:noAutofit/>
          </a:bodyPr>
          <a:lstStyle/>
          <a:p>
            <a:pPr algn="ctr"/>
            <a:r>
              <a:rPr lang="en-ZA" i="1" dirty="0" smtClean="0">
                <a:solidFill>
                  <a:srgbClr val="004821"/>
                </a:solidFill>
              </a:rPr>
              <a:t>Do not be led astray: Elohim is not mocked, for whatever a man sows, that he shall also reap. Because he who sows to his own flesh shall reap corruption from the flesh, but he who sows to the Spirit shall reap everlasting life from the Spirit. And let us not lose heart in doing good, for in due season we shall reap if we do not grow weary</a:t>
            </a:r>
            <a:r>
              <a:rPr lang="en-ZA" b="1" i="1" dirty="0" smtClean="0">
                <a:solidFill>
                  <a:srgbClr val="004821"/>
                </a:solidFill>
              </a:rPr>
              <a:t>. (Galatians 6:7-9 )</a:t>
            </a:r>
          </a:p>
          <a:p>
            <a:pPr>
              <a:lnSpc>
                <a:spcPts val="2500"/>
              </a:lnSpc>
            </a:pPr>
            <a:r>
              <a:rPr lang="en-GB" sz="2400" b="0" dirty="0" smtClean="0"/>
              <a:t>Leviticus 25 calls for us to honour every seventh year as a rest for the </a:t>
            </a:r>
            <a:r>
              <a:rPr lang="en-GB" sz="2400" b="0" i="1" dirty="0" smtClean="0"/>
              <a:t>land</a:t>
            </a:r>
            <a:r>
              <a:rPr lang="en-GB" sz="2400" b="0" dirty="0" smtClean="0"/>
              <a:t>. All work on the land was to cease for that entire year. The intention was for the people to put all their trust in </a:t>
            </a:r>
            <a:r>
              <a:rPr lang="he-IL" dirty="0" smtClean="0"/>
              <a:t>יהוה</a:t>
            </a:r>
            <a:r>
              <a:rPr lang="en-GB" sz="2400" b="0" dirty="0" smtClean="0"/>
              <a:t> and His principles to provide for their very existence. If they committed to this rest, and obeyed </a:t>
            </a:r>
            <a:r>
              <a:rPr lang="he-IL" dirty="0" smtClean="0"/>
              <a:t>יהוה</a:t>
            </a:r>
            <a:r>
              <a:rPr lang="en-GB" sz="2400" b="0" dirty="0" smtClean="0"/>
              <a:t>, there would be abundant provisions in the sixth year to help prepare and keep them in the seventh year of Sabbath rest. </a:t>
            </a:r>
            <a:r>
              <a:rPr lang="he-IL" dirty="0" smtClean="0"/>
              <a:t>יהוה</a:t>
            </a:r>
            <a:r>
              <a:rPr lang="en-GB" sz="2400" b="0" dirty="0" smtClean="0"/>
              <a:t> would cleanse the land from all defilement (physical and spiritual) </a:t>
            </a:r>
            <a:r>
              <a:rPr lang="en-GB" sz="2400" b="0" i="1" dirty="0" smtClean="0"/>
              <a:t>and keep the enemy far from their doorstep.</a:t>
            </a:r>
            <a:endParaRPr lang="en-ZA" sz="2400" b="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SHEMITTAH AND TORAH</a:t>
            </a:r>
            <a:endParaRPr lang="en-ZA" dirty="0"/>
          </a:p>
        </p:txBody>
      </p:sp>
      <p:sp>
        <p:nvSpPr>
          <p:cNvPr id="3" name="Content Placeholder 2"/>
          <p:cNvSpPr>
            <a:spLocks noGrp="1"/>
          </p:cNvSpPr>
          <p:nvPr>
            <p:ph idx="1"/>
          </p:nvPr>
        </p:nvSpPr>
        <p:spPr/>
        <p:txBody>
          <a:bodyPr>
            <a:noAutofit/>
          </a:bodyPr>
          <a:lstStyle/>
          <a:p>
            <a:pPr>
              <a:lnSpc>
                <a:spcPts val="2200"/>
              </a:lnSpc>
            </a:pPr>
            <a:r>
              <a:rPr lang="en-ZA" dirty="0" smtClean="0"/>
              <a:t>Since no sowing and planting is allowed, the poor and the wealthy together ate of the abundance of the prior year’s harvest thus promoting unity and peace. No one was allowed to store produce and treat it as their own. Thus there would be no strife that originated from the attitude of </a:t>
            </a:r>
            <a:r>
              <a:rPr lang="en-ZA" i="1" dirty="0" smtClean="0"/>
              <a:t>“this is mine”. </a:t>
            </a:r>
            <a:r>
              <a:rPr lang="en-ZA" dirty="0" smtClean="0"/>
              <a:t>In the seventh year, all were equal.</a:t>
            </a:r>
          </a:p>
          <a:p>
            <a:pPr>
              <a:lnSpc>
                <a:spcPts val="2200"/>
              </a:lnSpc>
            </a:pPr>
            <a:r>
              <a:rPr lang="en-ZA" dirty="0" smtClean="0"/>
              <a:t>Because there was a suspension of work in the 7th year, the sages have said that this was to facilitate the study of Torah. Today we study Torah on Sabbath, but imagine a whole year of freedom to study! There is great danger for those who continually work without limits (such as Shabbat) and have no time for matters of spiritual interest. </a:t>
            </a:r>
          </a:p>
          <a:p>
            <a:pPr>
              <a:lnSpc>
                <a:spcPts val="2200"/>
              </a:lnSpc>
            </a:pPr>
            <a:r>
              <a:rPr lang="he-IL" dirty="0" smtClean="0"/>
              <a:t>יהוה</a:t>
            </a:r>
            <a:r>
              <a:rPr lang="en-ZA" dirty="0" smtClean="0"/>
              <a:t> knows that the individual needs time to recover from the influence of the world at frequent intervals…thus He gave man the Sabbath. What the Sabbath is meant to achieve for the individual, the Shemittah is meant to achieve for the nation as a whole. No rivalries, no competitions….just sharing, equality, and community trust as the Creator lovingly sustains His people.</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13</a:t>
            </a:fld>
            <a:endParaRPr lang="en-Z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SHEMITTAH AND WEALTH</a:t>
            </a:r>
            <a:endParaRPr lang="en-ZA" dirty="0"/>
          </a:p>
        </p:txBody>
      </p:sp>
      <p:sp>
        <p:nvSpPr>
          <p:cNvPr id="3" name="Content Placeholder 2"/>
          <p:cNvSpPr>
            <a:spLocks noGrp="1"/>
          </p:cNvSpPr>
          <p:nvPr>
            <p:ph idx="1"/>
          </p:nvPr>
        </p:nvSpPr>
        <p:spPr/>
        <p:txBody>
          <a:bodyPr>
            <a:normAutofit/>
          </a:bodyPr>
          <a:lstStyle/>
          <a:p>
            <a:r>
              <a:rPr lang="he-IL" dirty="0" smtClean="0"/>
              <a:t>יהוה</a:t>
            </a:r>
            <a:r>
              <a:rPr lang="en-ZA" dirty="0" smtClean="0"/>
              <a:t> wanted the Israelites to learn that their mission on earth was not to be slaves to the soil, addicted to tilling it, gathering in the crops and enriching themselves as did the other nations. They had a much higher and more noble purpose. They were to reflect the nature of the Creator who because of their obedience would provide them with the land and their sustenance.</a:t>
            </a:r>
          </a:p>
          <a:p>
            <a:pPr algn="ctr"/>
            <a:r>
              <a:rPr lang="en-ZA" i="1" dirty="0" smtClean="0">
                <a:solidFill>
                  <a:srgbClr val="004821"/>
                </a:solidFill>
              </a:rPr>
              <a:t>“Do not worry then, saying, ‘What shall we eat?’ or ‘What shall we drink?’ or ‘What shall we wear?’ “For all these the gentiles seek for. And your heavenly Father knows that you need all these. “But seek first the reign of Elohim, and His righteousness, and all these matters shall be added to you. </a:t>
            </a:r>
            <a:r>
              <a:rPr lang="en-ZA" b="1" i="1" dirty="0" smtClean="0">
                <a:solidFill>
                  <a:srgbClr val="004821"/>
                </a:solidFill>
              </a:rPr>
              <a:t>(Matthew 6:31-33)</a:t>
            </a:r>
          </a:p>
          <a:p>
            <a:r>
              <a:rPr lang="en-ZA" dirty="0" smtClean="0"/>
              <a:t>Therefore, the Shemittah year should lift man out of his greediness and his materialism. He would have to forego profit and ownership in order to gain the right spiritual values.</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14</a:t>
            </a:fld>
            <a:endParaRPr lang="en-Z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SHEMITTAH AND RESTING</a:t>
            </a:r>
            <a:endParaRPr lang="en-ZA" dirty="0"/>
          </a:p>
        </p:txBody>
      </p:sp>
      <p:sp>
        <p:nvSpPr>
          <p:cNvPr id="3" name="Content Placeholder 2"/>
          <p:cNvSpPr>
            <a:spLocks noGrp="1"/>
          </p:cNvSpPr>
          <p:nvPr>
            <p:ph idx="1"/>
          </p:nvPr>
        </p:nvSpPr>
        <p:spPr/>
        <p:txBody>
          <a:bodyPr>
            <a:noAutofit/>
          </a:bodyPr>
          <a:lstStyle/>
          <a:p>
            <a:pPr>
              <a:lnSpc>
                <a:spcPts val="2400"/>
              </a:lnSpc>
            </a:pPr>
            <a:r>
              <a:rPr lang="en-GB" sz="2400" b="0" dirty="0" smtClean="0"/>
              <a:t>Brought holiness or a set-apartness to those abiding in </a:t>
            </a:r>
            <a:r>
              <a:rPr lang="he-IL" dirty="0" smtClean="0"/>
              <a:t>יהוה</a:t>
            </a:r>
            <a:r>
              <a:rPr lang="en-GB" sz="2400" b="0" dirty="0" smtClean="0"/>
              <a:t> which in turn brought glory to His Name. </a:t>
            </a:r>
          </a:p>
          <a:p>
            <a:pPr marL="261938" indent="-261938" algn="just">
              <a:lnSpc>
                <a:spcPts val="2400"/>
              </a:lnSpc>
              <a:buFont typeface="Arial" pitchFamily="34" charset="0"/>
              <a:buChar char="•"/>
            </a:pPr>
            <a:r>
              <a:rPr lang="en-GB" sz="2400" b="0" dirty="0" smtClean="0"/>
              <a:t>Shemittah was when hearts were checked to see if any course corrections were needed. </a:t>
            </a:r>
          </a:p>
          <a:p>
            <a:pPr marL="261938" indent="-261938" algn="just">
              <a:lnSpc>
                <a:spcPts val="2400"/>
              </a:lnSpc>
              <a:buFont typeface="Arial" pitchFamily="34" charset="0"/>
              <a:buChar char="•"/>
            </a:pPr>
            <a:r>
              <a:rPr lang="en-GB" sz="2400" b="0" dirty="0" smtClean="0"/>
              <a:t>Shemittah is about separation; from common to holiness and from acceptable behaviour to walking in the footsteps of our Messiah; </a:t>
            </a:r>
            <a:endParaRPr lang="en-ZA" sz="2400" b="0" dirty="0" smtClean="0"/>
          </a:p>
          <a:p>
            <a:pPr marL="261938" indent="-261938" algn="just">
              <a:lnSpc>
                <a:spcPts val="2400"/>
              </a:lnSpc>
              <a:buFont typeface="Arial" pitchFamily="34" charset="0"/>
              <a:buChar char="•"/>
            </a:pPr>
            <a:r>
              <a:rPr lang="en-GB" sz="2400" b="0" dirty="0" smtClean="0"/>
              <a:t>Shemittah is the release of past debts and restoration of freedom To help the poor and to prevent greed from taking hold in people’s hearts. </a:t>
            </a:r>
          </a:p>
          <a:p>
            <a:pPr marL="261938" indent="-261938">
              <a:lnSpc>
                <a:spcPts val="2400"/>
              </a:lnSpc>
              <a:buFont typeface="Arial" pitchFamily="34" charset="0"/>
              <a:buChar char="•"/>
            </a:pPr>
            <a:r>
              <a:rPr lang="en-GB" sz="2400" b="0" dirty="0" smtClean="0"/>
              <a:t>Shemittah was designed to maintain and strengthen the relationship between </a:t>
            </a:r>
            <a:r>
              <a:rPr lang="he-IL" dirty="0" smtClean="0"/>
              <a:t>יהוה</a:t>
            </a:r>
            <a:r>
              <a:rPr lang="en-GB" sz="2400" b="0" dirty="0" smtClean="0"/>
              <a:t> and His people and taught them that </a:t>
            </a:r>
            <a:r>
              <a:rPr lang="he-IL" dirty="0" smtClean="0"/>
              <a:t>יהוה</a:t>
            </a:r>
            <a:r>
              <a:rPr lang="en-GB" sz="2400" b="0" dirty="0" smtClean="0"/>
              <a:t> is the source of all blessings. </a:t>
            </a:r>
          </a:p>
          <a:p>
            <a:pPr marL="261938" indent="-261938" algn="just">
              <a:lnSpc>
                <a:spcPts val="2400"/>
              </a:lnSpc>
              <a:buFont typeface="Arial" pitchFamily="34" charset="0"/>
              <a:buChar char="•"/>
            </a:pPr>
            <a:r>
              <a:rPr lang="en-GB" sz="2400" b="0" dirty="0" smtClean="0"/>
              <a:t>Shemittah promoted a compassion for the poor and a responsible stewardship of the land. (Deuteronomy 15:1-2).</a:t>
            </a:r>
            <a:endParaRPr lang="en-ZA" sz="2400" b="0" dirty="0" smtClean="0"/>
          </a:p>
          <a:p>
            <a:endParaRPr lang="en-ZA" sz="2400" b="0" i="1" dirty="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PATTERN OF 6</a:t>
            </a:r>
            <a:endParaRPr lang="en-ZA" dirty="0"/>
          </a:p>
        </p:txBody>
      </p:sp>
      <p:sp>
        <p:nvSpPr>
          <p:cNvPr id="3" name="Content Placeholder 2"/>
          <p:cNvSpPr>
            <a:spLocks noGrp="1"/>
          </p:cNvSpPr>
          <p:nvPr>
            <p:ph idx="1"/>
          </p:nvPr>
        </p:nvSpPr>
        <p:spPr/>
        <p:txBody>
          <a:bodyPr>
            <a:noAutofit/>
          </a:bodyPr>
          <a:lstStyle/>
          <a:p>
            <a:r>
              <a:rPr lang="en-ZA" dirty="0" smtClean="0"/>
              <a:t>So the pattern is…6 units (days, years, thousands of years) of struggle and toil, with the 7th being a taste of the Kingdom, for it is in fact a picture of the 7th millennium when the Messiah rules. Six days, six years are for sowing:</a:t>
            </a:r>
          </a:p>
          <a:p>
            <a:pPr algn="ctr"/>
            <a:r>
              <a:rPr lang="en-ZA" i="1" dirty="0" smtClean="0">
                <a:solidFill>
                  <a:srgbClr val="004821"/>
                </a:solidFill>
              </a:rPr>
              <a:t>‘Six years you sow your field, and six years you prune your vineyard, and gather in its fruit, </a:t>
            </a:r>
            <a:r>
              <a:rPr lang="en-ZA" b="1" i="1" dirty="0" smtClean="0">
                <a:solidFill>
                  <a:srgbClr val="004821"/>
                </a:solidFill>
              </a:rPr>
              <a:t>(Leviticus 25:3)</a:t>
            </a:r>
          </a:p>
          <a:p>
            <a:r>
              <a:rPr lang="he-IL" dirty="0" smtClean="0"/>
              <a:t>יהושע </a:t>
            </a:r>
            <a:r>
              <a:rPr lang="en-ZA" dirty="0" smtClean="0"/>
              <a:t> also sowed in the parable of the </a:t>
            </a:r>
            <a:r>
              <a:rPr lang="en-ZA" dirty="0" err="1" smtClean="0"/>
              <a:t>sower</a:t>
            </a:r>
            <a:r>
              <a:rPr lang="en-ZA" dirty="0" smtClean="0"/>
              <a:t>:</a:t>
            </a:r>
          </a:p>
          <a:p>
            <a:pPr algn="ctr"/>
            <a:r>
              <a:rPr lang="en-ZA" i="1" dirty="0" smtClean="0">
                <a:solidFill>
                  <a:srgbClr val="004821"/>
                </a:solidFill>
              </a:rPr>
              <a:t>And He answering, said to them, “He who is sowing the good seed is the Son of </a:t>
            </a:r>
            <a:r>
              <a:rPr lang="en-ZA" i="1" dirty="0" err="1" smtClean="0">
                <a:solidFill>
                  <a:srgbClr val="004821"/>
                </a:solidFill>
              </a:rPr>
              <a:t>Aḏam</a:t>
            </a:r>
            <a:r>
              <a:rPr lang="en-ZA" i="1" dirty="0" smtClean="0">
                <a:solidFill>
                  <a:srgbClr val="004821"/>
                </a:solidFill>
              </a:rPr>
              <a:t>, and the field is the world. And the good seed, these are the sons of the reign, but the darnel are the sons of the wicked one</a:t>
            </a:r>
            <a:r>
              <a:rPr lang="en-ZA" b="1" i="1" dirty="0" smtClean="0">
                <a:solidFill>
                  <a:srgbClr val="004821"/>
                </a:solidFill>
              </a:rPr>
              <a:t>,  (Matthew 13:37-38)</a:t>
            </a:r>
          </a:p>
          <a:p>
            <a:r>
              <a:rPr lang="en-ZA" dirty="0" smtClean="0"/>
              <a:t>Therefore, for six (6,000) years, </a:t>
            </a:r>
            <a:r>
              <a:rPr lang="he-IL" dirty="0" smtClean="0"/>
              <a:t>יהושע</a:t>
            </a:r>
            <a:r>
              <a:rPr lang="en-ZA" dirty="0" smtClean="0"/>
              <a:t> has been sowing sons of the kingdom into the field (which is the world).</a:t>
            </a:r>
          </a:p>
          <a:p>
            <a:r>
              <a:rPr lang="en-ZA" dirty="0" smtClean="0"/>
              <a:t> </a:t>
            </a:r>
            <a:endParaRPr lang="en-ZA" b="1" i="1" dirty="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16</a:t>
            </a:fld>
            <a:endParaRPr lang="en-ZA"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NEW COVENANT AND PRUNING</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Jeremiah relates sowing to the Renewed Covenant:</a:t>
            </a:r>
          </a:p>
          <a:p>
            <a:pPr algn="ctr">
              <a:lnSpc>
                <a:spcPts val="2100"/>
              </a:lnSpc>
            </a:pPr>
            <a:r>
              <a:rPr lang="en-ZA" i="1" dirty="0" smtClean="0">
                <a:solidFill>
                  <a:srgbClr val="004821"/>
                </a:solidFill>
              </a:rPr>
              <a:t>“See, the days are coming .. that I shall sow the house of </a:t>
            </a:r>
            <a:r>
              <a:rPr lang="en-ZA" i="1" dirty="0" err="1" smtClean="0">
                <a:solidFill>
                  <a:srgbClr val="004821"/>
                </a:solidFill>
              </a:rPr>
              <a:t>Yisra’ĕl</a:t>
            </a:r>
            <a:r>
              <a:rPr lang="en-ZA" i="1" dirty="0" smtClean="0">
                <a:solidFill>
                  <a:srgbClr val="004821"/>
                </a:solidFill>
              </a:rPr>
              <a:t> and the house of </a:t>
            </a:r>
            <a:r>
              <a:rPr lang="en-ZA" i="1" dirty="0" err="1" smtClean="0">
                <a:solidFill>
                  <a:srgbClr val="004821"/>
                </a:solidFill>
              </a:rPr>
              <a:t>Yehuḏah</a:t>
            </a:r>
            <a:r>
              <a:rPr lang="en-ZA" i="1" dirty="0" smtClean="0">
                <a:solidFill>
                  <a:srgbClr val="004821"/>
                </a:solidFill>
              </a:rPr>
              <a:t> with the seed of man and the seed of beast. “And it shall be, that as I have watched over them to pluck up, and to break down, and to throw down, and to destroy, and to afflict, so I shall watch over them to build and to plant,” declares </a:t>
            </a:r>
            <a:r>
              <a:rPr lang="he-IL" i="1" dirty="0" smtClean="0">
                <a:solidFill>
                  <a:srgbClr val="004821"/>
                </a:solidFill>
              </a:rPr>
              <a:t>יהוה</a:t>
            </a:r>
            <a:r>
              <a:rPr lang="en-ZA" i="1" dirty="0" smtClean="0">
                <a:solidFill>
                  <a:srgbClr val="004821"/>
                </a:solidFill>
              </a:rPr>
              <a:t>. .. I shall make a new covenant with the house of </a:t>
            </a:r>
            <a:r>
              <a:rPr lang="en-ZA" i="1" dirty="0" err="1" smtClean="0">
                <a:solidFill>
                  <a:srgbClr val="004821"/>
                </a:solidFill>
              </a:rPr>
              <a:t>Yisra’ĕl</a:t>
            </a:r>
            <a:r>
              <a:rPr lang="en-ZA" i="1" dirty="0" smtClean="0">
                <a:solidFill>
                  <a:srgbClr val="004821"/>
                </a:solidFill>
              </a:rPr>
              <a:t> and with the house of </a:t>
            </a:r>
            <a:r>
              <a:rPr lang="en-ZA" i="1" dirty="0" err="1" smtClean="0">
                <a:solidFill>
                  <a:srgbClr val="004821"/>
                </a:solidFill>
              </a:rPr>
              <a:t>Yehuḏah</a:t>
            </a:r>
            <a:r>
              <a:rPr lang="en-ZA" i="1" dirty="0" smtClean="0">
                <a:solidFill>
                  <a:srgbClr val="004821"/>
                </a:solidFill>
              </a:rPr>
              <a:t>, </a:t>
            </a:r>
            <a:r>
              <a:rPr lang="en-US" b="1" i="1" dirty="0" smtClean="0">
                <a:solidFill>
                  <a:srgbClr val="004821"/>
                </a:solidFill>
              </a:rPr>
              <a:t>(Jeremiah 31:27-31) </a:t>
            </a:r>
          </a:p>
          <a:p>
            <a:pPr>
              <a:lnSpc>
                <a:spcPts val="2100"/>
              </a:lnSpc>
            </a:pPr>
            <a:r>
              <a:rPr lang="en-ZA" dirty="0" smtClean="0"/>
              <a:t>Leviticus 25:3 also refers to 6 (6,000) years of pruning. </a:t>
            </a:r>
          </a:p>
          <a:p>
            <a:pPr algn="ctr">
              <a:lnSpc>
                <a:spcPts val="2100"/>
              </a:lnSpc>
            </a:pPr>
            <a:r>
              <a:rPr lang="en-ZA" i="1" dirty="0" smtClean="0">
                <a:solidFill>
                  <a:srgbClr val="004821"/>
                </a:solidFill>
              </a:rPr>
              <a:t>“I am the true vine, and My Father is the gardener. “Every branch in Me that bears no fruit He takes away. And every branch that bears fruit He prunes, so that it bears more fruit. “You are already clean because of the Word which I have spoken to you. “Stay in Me, and I stay in you. As the branch is unable to bear fruit of itself, unless it stays in the vine, so neither you, unless you stay in Me. “I am the vine, you are the branches. He who stays in Me, and I in him, he bears much fruit. Because without Me you are able to do naught! </a:t>
            </a:r>
            <a:r>
              <a:rPr lang="en-ZA" b="1" i="1" dirty="0" smtClean="0">
                <a:solidFill>
                  <a:srgbClr val="004821"/>
                </a:solidFill>
              </a:rPr>
              <a:t>(John 15:1-5)</a:t>
            </a:r>
          </a:p>
          <a:p>
            <a:pPr>
              <a:lnSpc>
                <a:spcPts val="2100"/>
              </a:lnSpc>
            </a:pPr>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17</a:t>
            </a:fld>
            <a:endParaRPr lang="en-Z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YOVEL –THE YEAR OF JUBILEE</a:t>
            </a:r>
            <a:endParaRPr lang="en-ZA" dirty="0"/>
          </a:p>
        </p:txBody>
      </p:sp>
      <p:sp>
        <p:nvSpPr>
          <p:cNvPr id="3" name="Content Placeholder 2"/>
          <p:cNvSpPr>
            <a:spLocks noGrp="1"/>
          </p:cNvSpPr>
          <p:nvPr>
            <p:ph idx="1"/>
          </p:nvPr>
        </p:nvSpPr>
        <p:spPr/>
        <p:txBody>
          <a:bodyPr>
            <a:noAutofit/>
          </a:bodyPr>
          <a:lstStyle/>
          <a:p>
            <a:pPr algn="ctr"/>
            <a:r>
              <a:rPr lang="en-ZA" i="1" dirty="0" smtClean="0">
                <a:solidFill>
                  <a:srgbClr val="004821"/>
                </a:solidFill>
              </a:rPr>
              <a:t>‘And you shall count seven Sabbaths of years for yourself, seven times seven years. And the time of the seven Sabbaths of years shall be to you forty-nine years. ‘You shall then sound a ram’s horn to pass through on the tenth day of the seventh month, on the Day of Atonement cause a ram’s horn to pass through all your land. ‘And you shall set the fiftieth year apart, and proclaim release throughout all the land to all its inhabitants, it is a Jubilee for you. And each of you shall return to his possession, and each of you return to his clan. ‘The fiftieth year is a Jubilee to you. Do not sow, nor reap what grows of its own, nor gather from its </a:t>
            </a:r>
            <a:r>
              <a:rPr lang="en-ZA" i="1" dirty="0" err="1" smtClean="0">
                <a:solidFill>
                  <a:srgbClr val="004821"/>
                </a:solidFill>
              </a:rPr>
              <a:t>unpruned</a:t>
            </a:r>
            <a:r>
              <a:rPr lang="en-ZA" i="1" dirty="0" smtClean="0">
                <a:solidFill>
                  <a:srgbClr val="004821"/>
                </a:solidFill>
              </a:rPr>
              <a:t> vine. ‘It is a Jubilee, it is set-apart to you. Eat from the field its crops. ‘In the Year of this Jubilee let each one of you return to his possession. </a:t>
            </a:r>
          </a:p>
          <a:p>
            <a:pPr algn="ctr"/>
            <a:r>
              <a:rPr lang="en-ZA" b="1" i="1" dirty="0" smtClean="0">
                <a:solidFill>
                  <a:srgbClr val="004821"/>
                </a:solidFill>
              </a:rPr>
              <a:t>(Leviticus 25:8-13)</a:t>
            </a:r>
          </a:p>
          <a:p>
            <a:endParaRPr lang="en-ZA"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FREEDOM FROM SLAVERY</a:t>
            </a:r>
            <a:endParaRPr lang="en-ZA" dirty="0"/>
          </a:p>
        </p:txBody>
      </p:sp>
      <p:sp>
        <p:nvSpPr>
          <p:cNvPr id="3" name="Content Placeholder 2"/>
          <p:cNvSpPr>
            <a:spLocks noGrp="1"/>
          </p:cNvSpPr>
          <p:nvPr>
            <p:ph idx="1"/>
          </p:nvPr>
        </p:nvSpPr>
        <p:spPr/>
        <p:txBody>
          <a:bodyPr>
            <a:noAutofit/>
          </a:bodyPr>
          <a:lstStyle/>
          <a:p>
            <a:pPr algn="just"/>
            <a:r>
              <a:rPr lang="en-GB" sz="2400" b="0" dirty="0" err="1" smtClean="0"/>
              <a:t>Yovel</a:t>
            </a:r>
            <a:r>
              <a:rPr lang="en-GB" sz="2400" b="0" dirty="0" smtClean="0"/>
              <a:t> comes from a Hebrew root meaning a joyful sound, associated with the sound of a trumpet. </a:t>
            </a:r>
            <a:r>
              <a:rPr lang="en-GB" sz="2400" b="0" dirty="0" err="1" smtClean="0"/>
              <a:t>Strongs</a:t>
            </a:r>
            <a:r>
              <a:rPr lang="en-GB" sz="2400" b="0" dirty="0" smtClean="0"/>
              <a:t> #8643 </a:t>
            </a:r>
            <a:r>
              <a:rPr lang="en-GB" sz="2400" b="0" dirty="0" err="1" smtClean="0"/>
              <a:t>teruah</a:t>
            </a:r>
            <a:r>
              <a:rPr lang="en-GB" sz="2400" b="0" dirty="0" smtClean="0"/>
              <a:t> meaning: </a:t>
            </a:r>
            <a:r>
              <a:rPr lang="en-GB" sz="2400" b="0" i="1" dirty="0" smtClean="0"/>
              <a:t>a shout or blast of war, alarm, or joy.</a:t>
            </a:r>
          </a:p>
          <a:p>
            <a:pPr algn="just"/>
            <a:endParaRPr lang="en-GB" sz="2400" b="0" dirty="0" smtClean="0"/>
          </a:p>
          <a:p>
            <a:r>
              <a:rPr lang="en-GB" sz="2400" b="0" dirty="0" smtClean="0"/>
              <a:t>This special year was holy, sanctified and set apart to accomplish </a:t>
            </a:r>
            <a:r>
              <a:rPr lang="he-IL" dirty="0" smtClean="0"/>
              <a:t>יהוה</a:t>
            </a:r>
            <a:r>
              <a:rPr lang="en-GB" sz="2400" b="0" dirty="0" smtClean="0"/>
              <a:t>’s special purposes. </a:t>
            </a:r>
            <a:r>
              <a:rPr lang="en-GB" sz="2400" b="0" dirty="0" err="1" smtClean="0"/>
              <a:t>Yovel</a:t>
            </a:r>
            <a:r>
              <a:rPr lang="en-GB" sz="2400" b="0" dirty="0" smtClean="0"/>
              <a:t> was announced to Israel on Yom Kippur – the Wedding Day, in the seventh month, on the tenth day when atonement was made. A trumpet was blown to proclaim liberty, freedom, and release for people suffering economic and social hardship. Everyone who had sold their family property had it restored to them, all land was given back to its original owners and those who had been forced to sell themselves into slavery were released.</a:t>
            </a:r>
          </a:p>
          <a:p>
            <a:endParaRPr lang="en-ZA" sz="1600" b="0" i="1"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ZA" dirty="0" smtClean="0"/>
              <a:t>RECOGNITION</a:t>
            </a:r>
            <a:endParaRPr lang="en-ZA" dirty="0"/>
          </a:p>
        </p:txBody>
      </p:sp>
      <p:sp>
        <p:nvSpPr>
          <p:cNvPr id="5" name="Content Placeholder 4"/>
          <p:cNvSpPr>
            <a:spLocks noGrp="1"/>
          </p:cNvSpPr>
          <p:nvPr>
            <p:ph idx="1"/>
          </p:nvPr>
        </p:nvSpPr>
        <p:spPr/>
        <p:txBody>
          <a:bodyPr>
            <a:normAutofit fontScale="25000" lnSpcReduction="20000"/>
          </a:bodyPr>
          <a:lstStyle/>
          <a:p>
            <a:pPr algn="ctr">
              <a:lnSpc>
                <a:spcPts val="2200"/>
              </a:lnSpc>
            </a:pPr>
            <a:r>
              <a:rPr lang="en-ZA" sz="9600" b="1" dirty="0" smtClean="0"/>
              <a:t>THE MESSIANIC PROPHECY BIBLE PROJECT</a:t>
            </a:r>
          </a:p>
          <a:p>
            <a:pPr>
              <a:lnSpc>
                <a:spcPts val="2200"/>
              </a:lnSpc>
            </a:pPr>
            <a:r>
              <a:rPr lang="en-ZA" sz="9600" i="1" dirty="0" smtClean="0">
                <a:solidFill>
                  <a:srgbClr val="004821"/>
                </a:solidFill>
              </a:rPr>
              <a:t>http://www.messianicbible.com</a:t>
            </a:r>
          </a:p>
          <a:p>
            <a:pPr>
              <a:lnSpc>
                <a:spcPts val="2200"/>
              </a:lnSpc>
            </a:pPr>
            <a:endParaRPr lang="en-ZA" sz="9600" dirty="0" smtClean="0"/>
          </a:p>
          <a:p>
            <a:pPr algn="ctr">
              <a:lnSpc>
                <a:spcPts val="2200"/>
              </a:lnSpc>
            </a:pPr>
            <a:r>
              <a:rPr lang="en-ZA" sz="9600" b="1" dirty="0" smtClean="0"/>
              <a:t>HEAR O ISRAEL </a:t>
            </a:r>
          </a:p>
          <a:p>
            <a:pPr>
              <a:lnSpc>
                <a:spcPts val="2200"/>
              </a:lnSpc>
            </a:pPr>
            <a:r>
              <a:rPr lang="en-ZA" sz="9600" i="1" dirty="0" smtClean="0">
                <a:solidFill>
                  <a:srgbClr val="004821"/>
                </a:solidFill>
              </a:rPr>
              <a:t>www.hearoisrael.org</a:t>
            </a:r>
          </a:p>
          <a:p>
            <a:pPr>
              <a:lnSpc>
                <a:spcPts val="2200"/>
              </a:lnSpc>
            </a:pPr>
            <a:endParaRPr lang="en-ZA" sz="9600" dirty="0" smtClean="0"/>
          </a:p>
          <a:p>
            <a:pPr algn="ctr">
              <a:lnSpc>
                <a:spcPts val="2200"/>
              </a:lnSpc>
            </a:pPr>
            <a:r>
              <a:rPr lang="en-ZA" sz="9600" b="1" dirty="0" smtClean="0"/>
              <a:t>SHEEPFOLD GLEANINGS WRITTEN BY JULIE PARKER</a:t>
            </a:r>
            <a:endParaRPr lang="en-ZA" sz="9600" b="1" dirty="0" smtClean="0">
              <a:hlinkClick r:id="rId2"/>
            </a:endParaRPr>
          </a:p>
          <a:p>
            <a:pPr>
              <a:lnSpc>
                <a:spcPts val="2200"/>
              </a:lnSpc>
            </a:pPr>
            <a:r>
              <a:rPr lang="en-ZA" sz="9600" i="1" dirty="0" smtClean="0">
                <a:solidFill>
                  <a:srgbClr val="004821"/>
                </a:solidFill>
              </a:rPr>
              <a:t>www.sheepfoldgleanings.com</a:t>
            </a:r>
          </a:p>
          <a:p>
            <a:pPr>
              <a:lnSpc>
                <a:spcPts val="2200"/>
              </a:lnSpc>
            </a:pPr>
            <a:endParaRPr lang="en-ZA" sz="9600" dirty="0" smtClean="0"/>
          </a:p>
          <a:p>
            <a:pPr algn="ctr">
              <a:lnSpc>
                <a:spcPts val="2200"/>
              </a:lnSpc>
            </a:pPr>
            <a:r>
              <a:rPr lang="en-ZA" sz="9600" b="1" dirty="0" smtClean="0"/>
              <a:t>MESSIANIC ISRAEL ALLIANCE</a:t>
            </a:r>
          </a:p>
          <a:p>
            <a:pPr>
              <a:lnSpc>
                <a:spcPts val="2200"/>
              </a:lnSpc>
            </a:pPr>
            <a:r>
              <a:rPr lang="en-ZA" sz="9600" i="1" dirty="0" smtClean="0">
                <a:solidFill>
                  <a:srgbClr val="004821"/>
                </a:solidFill>
              </a:rPr>
              <a:t>http://www.messianicisrael.com</a:t>
            </a:r>
          </a:p>
          <a:p>
            <a:pPr>
              <a:lnSpc>
                <a:spcPts val="2200"/>
              </a:lnSpc>
            </a:pPr>
            <a:endParaRPr lang="en-ZA" sz="9600" dirty="0" smtClean="0"/>
          </a:p>
          <a:p>
            <a:pPr algn="ctr">
              <a:lnSpc>
                <a:spcPts val="2200"/>
              </a:lnSpc>
            </a:pPr>
            <a:r>
              <a:rPr lang="en-ZA" sz="9600" b="1" dirty="0" smtClean="0"/>
              <a:t>AZAMRA TORAH FOR OUR TIME – RABBI AVRAHAM GREENBAUM</a:t>
            </a:r>
          </a:p>
          <a:p>
            <a:pPr>
              <a:lnSpc>
                <a:spcPts val="2200"/>
              </a:lnSpc>
            </a:pPr>
            <a:r>
              <a:rPr lang="en-ZA" sz="9600" i="1" dirty="0" smtClean="0">
                <a:solidFill>
                  <a:srgbClr val="004821"/>
                </a:solidFill>
              </a:rPr>
              <a:t>http://www.azamra.org</a:t>
            </a:r>
          </a:p>
          <a:p>
            <a:pPr>
              <a:lnSpc>
                <a:spcPts val="2200"/>
              </a:lnSpc>
            </a:pPr>
            <a:endParaRPr lang="en-ZA" dirty="0"/>
          </a:p>
        </p:txBody>
      </p:sp>
      <p:sp>
        <p:nvSpPr>
          <p:cNvPr id="3" name="Slide Number Placeholder 2"/>
          <p:cNvSpPr>
            <a:spLocks noGrp="1"/>
          </p:cNvSpPr>
          <p:nvPr>
            <p:ph type="sldNum" sz="quarter" idx="12"/>
          </p:nvPr>
        </p:nvSpPr>
        <p:spPr/>
        <p:txBody>
          <a:bodyPr/>
          <a:lstStyle/>
          <a:p>
            <a:pPr>
              <a:defRPr/>
            </a:pPr>
            <a:fld id="{E81DA09B-A993-411C-A6BC-479434076786}" type="slidenum">
              <a:rPr lang="en-ZA" smtClean="0"/>
              <a:pPr>
                <a:defRPr/>
              </a:pPr>
              <a:t>2</a:t>
            </a:fld>
            <a:endParaRPr lang="en-Z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ISREAL LEASED</a:t>
            </a:r>
            <a:endParaRPr lang="en-ZA" dirty="0"/>
          </a:p>
        </p:txBody>
      </p:sp>
      <p:sp>
        <p:nvSpPr>
          <p:cNvPr id="3" name="Content Placeholder 2"/>
          <p:cNvSpPr>
            <a:spLocks noGrp="1"/>
          </p:cNvSpPr>
          <p:nvPr>
            <p:ph idx="1"/>
          </p:nvPr>
        </p:nvSpPr>
        <p:spPr/>
        <p:txBody>
          <a:bodyPr>
            <a:noAutofit/>
          </a:bodyPr>
          <a:lstStyle/>
          <a:p>
            <a:pPr algn="ctr"/>
            <a:r>
              <a:rPr lang="en-ZA" i="1" dirty="0" smtClean="0">
                <a:solidFill>
                  <a:srgbClr val="004821"/>
                </a:solidFill>
              </a:rPr>
              <a:t>“The Spirit of </a:t>
            </a:r>
            <a:r>
              <a:rPr lang="he-IL" i="1" dirty="0" smtClean="0">
                <a:solidFill>
                  <a:srgbClr val="004821"/>
                </a:solidFill>
              </a:rPr>
              <a:t>יהוה</a:t>
            </a:r>
            <a:r>
              <a:rPr lang="en-ZA" i="1" dirty="0" smtClean="0">
                <a:solidFill>
                  <a:srgbClr val="004821"/>
                </a:solidFill>
              </a:rPr>
              <a:t> is upon Me, because He has anointed Me to bring the Good News to the poor. He has sent Me to heal the broken-hearted, to proclaim release to the captives and recovery of sight to the blind, to send away crushed ones with a release, to proclaim the acceptable year of </a:t>
            </a:r>
            <a:r>
              <a:rPr lang="he-IL" i="1" dirty="0" smtClean="0">
                <a:solidFill>
                  <a:srgbClr val="004821"/>
                </a:solidFill>
              </a:rPr>
              <a:t>יהוה</a:t>
            </a:r>
            <a:r>
              <a:rPr lang="en-US" i="1" dirty="0" smtClean="0">
                <a:solidFill>
                  <a:srgbClr val="004821"/>
                </a:solidFill>
              </a:rPr>
              <a:t>.”</a:t>
            </a:r>
          </a:p>
          <a:p>
            <a:pPr algn="ctr"/>
            <a:r>
              <a:rPr lang="en-ZA" b="1" i="1" dirty="0" smtClean="0">
                <a:solidFill>
                  <a:srgbClr val="004821"/>
                </a:solidFill>
              </a:rPr>
              <a:t>(Luke 4:18-19)</a:t>
            </a:r>
          </a:p>
          <a:p>
            <a:r>
              <a:rPr lang="en-GB" sz="2400" b="0" dirty="0" smtClean="0"/>
              <a:t>The </a:t>
            </a:r>
            <a:r>
              <a:rPr lang="en-GB" sz="2400" b="0" dirty="0" err="1" smtClean="0"/>
              <a:t>yovel</a:t>
            </a:r>
            <a:r>
              <a:rPr lang="en-GB" sz="2400" b="0" dirty="0" smtClean="0"/>
              <a:t> year prevented the rich from becoming too rich and accumulating all the land of Israel, and the poor from becoming too poor. The Israelites could not buy up the land of Israel because the Land itself belonged to </a:t>
            </a:r>
            <a:r>
              <a:rPr lang="he-IL" dirty="0" smtClean="0"/>
              <a:t>יהוה</a:t>
            </a:r>
            <a:r>
              <a:rPr lang="en-GB" sz="2400" b="0" dirty="0" smtClean="0"/>
              <a:t>. He is the owner of the land of Israel. It is His to give and by His grace and mercy to lease it out to the Children of Jacob as their inheritance (Leviticus 25:23).</a:t>
            </a:r>
          </a:p>
          <a:p>
            <a:endParaRPr lang="en-ZA" sz="1600" b="0" i="1" dirty="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YEAR OF DROUGHT </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600" i="1" dirty="0" smtClean="0">
                <a:solidFill>
                  <a:srgbClr val="004821"/>
                </a:solidFill>
              </a:rPr>
              <a:t>“For he shall be like a tree planted by the waters, which spreads out its roots by the river, and does not see when heat comes. And his leaf shall be green, and in the year of drought he is not anxious, nor does he cease from yielding fruit. </a:t>
            </a:r>
            <a:r>
              <a:rPr lang="en-ZA" sz="2600" b="1" i="1" dirty="0" smtClean="0">
                <a:solidFill>
                  <a:srgbClr val="004821"/>
                </a:solidFill>
              </a:rPr>
              <a:t>(Jeremiah 17:8)</a:t>
            </a:r>
          </a:p>
          <a:p>
            <a:r>
              <a:rPr lang="en-GB" sz="2600" dirty="0" smtClean="0"/>
              <a:t>The drought mentioned is a reference to the </a:t>
            </a:r>
            <a:r>
              <a:rPr lang="en-GB" sz="2600" dirty="0" err="1" smtClean="0"/>
              <a:t>shemittah</a:t>
            </a:r>
            <a:r>
              <a:rPr lang="en-GB" sz="2600" dirty="0" smtClean="0"/>
              <a:t> and </a:t>
            </a:r>
            <a:r>
              <a:rPr lang="en-GB" sz="2600" dirty="0" err="1" smtClean="0"/>
              <a:t>yovel</a:t>
            </a:r>
            <a:r>
              <a:rPr lang="en-GB" sz="2600" dirty="0" smtClean="0"/>
              <a:t>. The word drought is used as no fields were sown or reaped during this time. If we are planted in </a:t>
            </a:r>
            <a:r>
              <a:rPr lang="he-IL" sz="2600" dirty="0" smtClean="0"/>
              <a:t>יהושע</a:t>
            </a:r>
            <a:r>
              <a:rPr lang="en-GB" sz="2600" dirty="0" smtClean="0"/>
              <a:t>, He is the stream of Living Water that nourishes us, and by obeying His Word we will have no fear of famine but continue to bear much fruit in a time of drought. </a:t>
            </a:r>
            <a:endParaRPr lang="en-ZA" sz="2600" dirty="0" smtClean="0"/>
          </a:p>
          <a:p>
            <a:pPr algn="ctr"/>
            <a:r>
              <a:rPr lang="en-ZA" sz="2600" i="1" dirty="0" smtClean="0">
                <a:solidFill>
                  <a:srgbClr val="004821"/>
                </a:solidFill>
              </a:rPr>
              <a:t>Blessed is the man who shall not walk in the counsel of the wrong, And shall not stand in the path of sinners, And shall not sit in the seat of scoffers, But his delight is in the Torah of </a:t>
            </a:r>
            <a:r>
              <a:rPr lang="he-IL" sz="2600" i="1" dirty="0" smtClean="0">
                <a:solidFill>
                  <a:srgbClr val="004821"/>
                </a:solidFill>
              </a:rPr>
              <a:t>יהוה</a:t>
            </a:r>
            <a:r>
              <a:rPr lang="en-ZA" sz="2600" i="1" dirty="0" smtClean="0">
                <a:solidFill>
                  <a:srgbClr val="004821"/>
                </a:solidFill>
              </a:rPr>
              <a:t>, And he meditates in His Torah day and night. For he shall be as a tree Planted by the rivers of water, That yields its fruit in its season, And whose leaf does not wither, And whatever he does prospers. </a:t>
            </a:r>
            <a:r>
              <a:rPr lang="en-US" sz="2600" b="1" i="1" dirty="0" smtClean="0">
                <a:solidFill>
                  <a:srgbClr val="004821"/>
                </a:solidFill>
              </a:rPr>
              <a:t>(Psalms 1:1-3)</a:t>
            </a:r>
          </a:p>
          <a:p>
            <a:endParaRPr lang="en-US"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REPENTANCE AND RESTORATION</a:t>
            </a:r>
            <a:endParaRPr lang="en-ZA" dirty="0"/>
          </a:p>
        </p:txBody>
      </p:sp>
      <p:sp>
        <p:nvSpPr>
          <p:cNvPr id="3" name="Content Placeholder 2"/>
          <p:cNvSpPr>
            <a:spLocks noGrp="1"/>
          </p:cNvSpPr>
          <p:nvPr>
            <p:ph idx="1"/>
          </p:nvPr>
        </p:nvSpPr>
        <p:spPr/>
        <p:txBody>
          <a:bodyPr>
            <a:normAutofit fontScale="47500" lnSpcReduction="20000"/>
          </a:bodyPr>
          <a:lstStyle/>
          <a:p>
            <a:pPr algn="ctr"/>
            <a:r>
              <a:rPr lang="en-ZA" sz="5100" i="1" dirty="0" smtClean="0">
                <a:solidFill>
                  <a:srgbClr val="004821"/>
                </a:solidFill>
              </a:rPr>
              <a:t>And he showed me a river of water of life, clear as crystal, coming from the throne of Elohim and of the Lamb. In the middle of its street, and on either side of the river, was the tree of life, which bore twelve fruits, each tree yielding its fruit every month. And the leaves of the tree were for the healing of the nations. </a:t>
            </a:r>
            <a:r>
              <a:rPr lang="en-ZA" sz="5100" b="1" i="1" dirty="0" smtClean="0">
                <a:solidFill>
                  <a:srgbClr val="004821"/>
                </a:solidFill>
              </a:rPr>
              <a:t>(Revelation 22:1-2)</a:t>
            </a:r>
          </a:p>
          <a:p>
            <a:r>
              <a:rPr lang="en-GB" sz="5100" dirty="0" smtClean="0"/>
              <a:t>The </a:t>
            </a:r>
            <a:r>
              <a:rPr lang="en-GB" sz="5100" dirty="0" err="1" smtClean="0"/>
              <a:t>yovel</a:t>
            </a:r>
            <a:r>
              <a:rPr lang="en-GB" sz="5100" dirty="0" smtClean="0"/>
              <a:t> year marks a season of the right of return called an ingathering for the people of Israel and the twelve tribes. At this time many people will return, through repentance as they witness </a:t>
            </a:r>
            <a:r>
              <a:rPr lang="he-IL" sz="5100" dirty="0" smtClean="0"/>
              <a:t>יהוה</a:t>
            </a:r>
            <a:r>
              <a:rPr lang="en-GB" sz="5100" dirty="0" smtClean="0"/>
              <a:t>’s deliverance and see the truth in </a:t>
            </a:r>
            <a:r>
              <a:rPr lang="he-IL" sz="5100" dirty="0" smtClean="0"/>
              <a:t>יהוה</a:t>
            </a:r>
            <a:r>
              <a:rPr lang="en-GB" sz="5100" dirty="0" smtClean="0"/>
              <a:t>’s Word. This movement of repentance must in nature be followed by the restoration of </a:t>
            </a:r>
            <a:r>
              <a:rPr lang="he-IL" sz="5100" dirty="0" smtClean="0"/>
              <a:t>יהושע</a:t>
            </a:r>
            <a:r>
              <a:rPr lang="en-GB" sz="5100" dirty="0" smtClean="0"/>
              <a:t> in the hearts of men. When we enter into </a:t>
            </a:r>
            <a:r>
              <a:rPr lang="he-IL" sz="5100" dirty="0" smtClean="0"/>
              <a:t>יהושע</a:t>
            </a:r>
            <a:r>
              <a:rPr lang="en-GB" sz="5100" dirty="0" smtClean="0"/>
              <a:t>’s death and resurrection, that of crucifying our sinful nature, we receive His resurrection power and are filled with the </a:t>
            </a:r>
            <a:r>
              <a:rPr lang="en-GB" sz="5100" dirty="0" err="1" smtClean="0"/>
              <a:t>Ruach</a:t>
            </a:r>
            <a:r>
              <a:rPr lang="en-GB" sz="5100" dirty="0" smtClean="0"/>
              <a:t> </a:t>
            </a:r>
            <a:r>
              <a:rPr lang="en-GB" sz="5100" dirty="0" err="1" smtClean="0"/>
              <a:t>HaKodesh</a:t>
            </a:r>
            <a:r>
              <a:rPr lang="en-GB" sz="5100" dirty="0" smtClean="0"/>
              <a:t> entering intimacy with </a:t>
            </a:r>
            <a:r>
              <a:rPr lang="he-IL" sz="5100" dirty="0" smtClean="0"/>
              <a:t>יהושע </a:t>
            </a:r>
            <a:r>
              <a:rPr lang="en-GB" sz="5100" dirty="0" smtClean="0"/>
              <a:t> by obedience to His ways (Acts 18:18-19:7; Luke 3:1-18).</a:t>
            </a:r>
          </a:p>
          <a:p>
            <a:r>
              <a:rPr lang="en-GB" dirty="0" smtClean="0"/>
              <a:t> </a:t>
            </a:r>
            <a:br>
              <a:rPr lang="en-GB" dirty="0" smtClean="0"/>
            </a:br>
            <a:endParaRPr lang="en-ZA" dirty="0"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ACCEPTABLE YEAR OF THE LORD</a:t>
            </a:r>
            <a:endParaRPr lang="en-ZA" dirty="0"/>
          </a:p>
        </p:txBody>
      </p:sp>
      <p:sp>
        <p:nvSpPr>
          <p:cNvPr id="3" name="Content Placeholder 2"/>
          <p:cNvSpPr>
            <a:spLocks noGrp="1"/>
          </p:cNvSpPr>
          <p:nvPr>
            <p:ph idx="1"/>
          </p:nvPr>
        </p:nvSpPr>
        <p:spPr/>
        <p:txBody>
          <a:bodyPr>
            <a:normAutofit/>
          </a:bodyPr>
          <a:lstStyle/>
          <a:p>
            <a:pPr algn="l"/>
            <a:r>
              <a:rPr lang="en-ZA" dirty="0" smtClean="0"/>
              <a:t>New Meaning to parable: </a:t>
            </a:r>
          </a:p>
          <a:p>
            <a:pPr algn="ctr"/>
            <a:r>
              <a:rPr lang="en-ZA" i="1" dirty="0" smtClean="0">
                <a:solidFill>
                  <a:srgbClr val="004821"/>
                </a:solidFill>
              </a:rPr>
              <a:t>And He came to </a:t>
            </a:r>
            <a:r>
              <a:rPr lang="en-ZA" i="1" dirty="0" err="1" smtClean="0">
                <a:solidFill>
                  <a:srgbClr val="004821"/>
                </a:solidFill>
              </a:rPr>
              <a:t>Natsareth</a:t>
            </a:r>
            <a:r>
              <a:rPr lang="en-ZA" i="1" dirty="0" smtClean="0">
                <a:solidFill>
                  <a:srgbClr val="004821"/>
                </a:solidFill>
              </a:rPr>
              <a:t>, where He had been brought up. And according to His practice, He went into the congregation on the Sabbath day, and stood up to read. And the scroll of the prophet </a:t>
            </a:r>
            <a:r>
              <a:rPr lang="en-ZA" i="1" dirty="0" err="1" smtClean="0">
                <a:solidFill>
                  <a:srgbClr val="004821"/>
                </a:solidFill>
              </a:rPr>
              <a:t>Yeshayahu</a:t>
            </a:r>
            <a:r>
              <a:rPr lang="en-ZA" i="1" dirty="0" smtClean="0">
                <a:solidFill>
                  <a:srgbClr val="004821"/>
                </a:solidFill>
              </a:rPr>
              <a:t> was handed to Him. And having unrolled the scroll, He found the place where it was written: “The Spirit of </a:t>
            </a:r>
            <a:r>
              <a:rPr lang="he-IL" i="1" dirty="0" smtClean="0">
                <a:solidFill>
                  <a:srgbClr val="004821"/>
                </a:solidFill>
              </a:rPr>
              <a:t>יהוה</a:t>
            </a:r>
            <a:r>
              <a:rPr lang="en-ZA" i="1" dirty="0" smtClean="0">
                <a:solidFill>
                  <a:srgbClr val="004821"/>
                </a:solidFill>
              </a:rPr>
              <a:t> is upon Me, because He has anointed Me to bring the Good News to the poor. He has sent Me to heal the broken-hearted, to proclaim release to the captives and recovery of sight to the blind, to send away crushed ones with a release. to proclaim the acceptable year of </a:t>
            </a:r>
            <a:r>
              <a:rPr lang="he-IL" i="1" dirty="0" smtClean="0">
                <a:solidFill>
                  <a:srgbClr val="004821"/>
                </a:solidFill>
              </a:rPr>
              <a:t>יהוה</a:t>
            </a:r>
            <a:r>
              <a:rPr lang="en-ZA" i="1" dirty="0" smtClean="0">
                <a:solidFill>
                  <a:srgbClr val="004821"/>
                </a:solidFill>
              </a:rPr>
              <a:t>.” And having rolled up the scroll, He gave it back to the attendant and sat down. And the eyes of all in the congregation were fixed upon Him. And He began to say to them, “Today this Scripture has been filled in your hearing.” </a:t>
            </a:r>
            <a:r>
              <a:rPr lang="en-US" b="1" i="1" dirty="0" smtClean="0">
                <a:solidFill>
                  <a:srgbClr val="004821"/>
                </a:solidFill>
              </a:rPr>
              <a:t>(Luke 4:16-21)</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23</a:t>
            </a:fld>
            <a:endParaRPr lang="en-ZA"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JUBILEE YEAR</a:t>
            </a:r>
            <a:endParaRPr lang="en-ZA" dirty="0"/>
          </a:p>
        </p:txBody>
      </p:sp>
      <p:sp>
        <p:nvSpPr>
          <p:cNvPr id="3" name="Content Placeholder 2"/>
          <p:cNvSpPr>
            <a:spLocks noGrp="1"/>
          </p:cNvSpPr>
          <p:nvPr>
            <p:ph idx="1"/>
          </p:nvPr>
        </p:nvSpPr>
        <p:spPr/>
        <p:txBody>
          <a:bodyPr>
            <a:noAutofit/>
          </a:bodyPr>
          <a:lstStyle/>
          <a:p>
            <a:pPr>
              <a:lnSpc>
                <a:spcPts val="2300"/>
              </a:lnSpc>
            </a:pPr>
            <a:r>
              <a:rPr lang="en-ZA" dirty="0" smtClean="0"/>
              <a:t>The context of this story was that </a:t>
            </a:r>
            <a:r>
              <a:rPr lang="he-IL" dirty="0" smtClean="0"/>
              <a:t>יהושע</a:t>
            </a:r>
            <a:r>
              <a:rPr lang="en-ZA" dirty="0" smtClean="0"/>
              <a:t> was reading the </a:t>
            </a:r>
            <a:r>
              <a:rPr lang="en-ZA" dirty="0" err="1" smtClean="0"/>
              <a:t>Haftarah</a:t>
            </a:r>
            <a:r>
              <a:rPr lang="en-ZA" dirty="0" smtClean="0"/>
              <a:t> (from the Prophets and the writings) portion (Isaiah 61:1-2a) in the synagogue in Nazareth on the Sabbath. It is taught that in the first century, the Torah and the accompanying </a:t>
            </a:r>
            <a:r>
              <a:rPr lang="en-ZA" dirty="0" err="1" smtClean="0"/>
              <a:t>Haftarah</a:t>
            </a:r>
            <a:r>
              <a:rPr lang="en-ZA" dirty="0" smtClean="0"/>
              <a:t> readings were read through in three to three and a half years.</a:t>
            </a:r>
          </a:p>
          <a:p>
            <a:pPr>
              <a:lnSpc>
                <a:spcPts val="2300"/>
              </a:lnSpc>
            </a:pPr>
            <a:r>
              <a:rPr lang="en-ZA" dirty="0" smtClean="0"/>
              <a:t>Since </a:t>
            </a:r>
            <a:r>
              <a:rPr lang="he-IL" dirty="0" smtClean="0"/>
              <a:t>יהושע</a:t>
            </a:r>
            <a:r>
              <a:rPr lang="en-ZA" dirty="0" smtClean="0"/>
              <a:t> was quoting verses in Isaiah that referenced the Jubilee and claiming to fulfil them, He was probably speaking in a Jubilee year.</a:t>
            </a:r>
          </a:p>
          <a:p>
            <a:pPr>
              <a:lnSpc>
                <a:spcPts val="2300"/>
              </a:lnSpc>
            </a:pPr>
            <a:r>
              <a:rPr lang="en-ZA" dirty="0" smtClean="0"/>
              <a:t>In the first century, </a:t>
            </a:r>
            <a:r>
              <a:rPr lang="he-IL" dirty="0" smtClean="0"/>
              <a:t>יהושע</a:t>
            </a:r>
            <a:r>
              <a:rPr lang="en-ZA" dirty="0" smtClean="0"/>
              <a:t> became the fulfilment of this prophecy. The good news of the Kingdom and the salvation that He was able to offer because of His death and resurrection brought freedom to all who accepted Him. Every man has sold himself to sin and needs a redeemer to release him from His bondage. This was the</a:t>
            </a:r>
            <a:r>
              <a:rPr lang="en-ZA" i="1" dirty="0" smtClean="0"/>
              <a:t> “liberty to the captives” </a:t>
            </a:r>
            <a:r>
              <a:rPr lang="en-ZA" dirty="0" smtClean="0"/>
              <a:t>that </a:t>
            </a:r>
            <a:r>
              <a:rPr lang="he-IL" dirty="0" smtClean="0"/>
              <a:t>יהושע</a:t>
            </a:r>
            <a:r>
              <a:rPr lang="en-ZA" dirty="0" smtClean="0"/>
              <a:t> claimed to fulfil. And the </a:t>
            </a:r>
            <a:r>
              <a:rPr lang="en-ZA" i="1" dirty="0" smtClean="0"/>
              <a:t>“acceptable year of </a:t>
            </a:r>
            <a:r>
              <a:rPr lang="he-IL" i="1" dirty="0" smtClean="0"/>
              <a:t>יהוה</a:t>
            </a:r>
            <a:r>
              <a:rPr lang="en-ZA" i="1" dirty="0" smtClean="0"/>
              <a:t>”</a:t>
            </a:r>
            <a:r>
              <a:rPr lang="en-ZA" dirty="0" smtClean="0"/>
              <a:t> was a direct reference to a Year of Jubilee.</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24</a:t>
            </a:fld>
            <a:endParaRPr lang="en-ZA"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FULFILMENT</a:t>
            </a:r>
            <a:endParaRPr lang="en-ZA" dirty="0"/>
          </a:p>
        </p:txBody>
      </p:sp>
      <p:sp>
        <p:nvSpPr>
          <p:cNvPr id="3" name="Content Placeholder 2"/>
          <p:cNvSpPr>
            <a:spLocks noGrp="1"/>
          </p:cNvSpPr>
          <p:nvPr>
            <p:ph idx="1"/>
          </p:nvPr>
        </p:nvSpPr>
        <p:spPr/>
        <p:txBody>
          <a:bodyPr>
            <a:noAutofit/>
          </a:bodyPr>
          <a:lstStyle/>
          <a:p>
            <a:pPr>
              <a:lnSpc>
                <a:spcPts val="2100"/>
              </a:lnSpc>
            </a:pPr>
            <a:r>
              <a:rPr lang="he-IL" dirty="0" smtClean="0"/>
              <a:t>יהושע</a:t>
            </a:r>
            <a:r>
              <a:rPr lang="en-ZA" dirty="0" smtClean="0"/>
              <a:t> was meticulous about how much of the quote from Isaiah He would read. What He stopped short of was the rest of Isaiah 61:2:</a:t>
            </a:r>
          </a:p>
          <a:p>
            <a:pPr algn="ctr">
              <a:lnSpc>
                <a:spcPts val="2100"/>
              </a:lnSpc>
            </a:pPr>
            <a:r>
              <a:rPr lang="en-ZA" i="1" dirty="0" smtClean="0">
                <a:solidFill>
                  <a:srgbClr val="004821"/>
                </a:solidFill>
              </a:rPr>
              <a:t>...and the day of vengeance of our Elohim, to comfort all who mourn, </a:t>
            </a:r>
            <a:r>
              <a:rPr lang="en-US" b="1" i="1" dirty="0" smtClean="0">
                <a:solidFill>
                  <a:srgbClr val="004821"/>
                </a:solidFill>
              </a:rPr>
              <a:t>(Isaiah 61:2)</a:t>
            </a:r>
          </a:p>
          <a:p>
            <a:pPr>
              <a:lnSpc>
                <a:spcPts val="2100"/>
              </a:lnSpc>
            </a:pPr>
            <a:r>
              <a:rPr lang="en-ZA" dirty="0" smtClean="0"/>
              <a:t>This part of the prophecy will be fulfilled by </a:t>
            </a:r>
            <a:r>
              <a:rPr lang="he-IL" dirty="0" smtClean="0"/>
              <a:t>יהושע</a:t>
            </a:r>
            <a:r>
              <a:rPr lang="en-ZA" dirty="0" smtClean="0"/>
              <a:t> when He returns as a mighty and powerful warrior. There are two main aspects to the Year of Jubilee:</a:t>
            </a:r>
          </a:p>
          <a:p>
            <a:pPr>
              <a:lnSpc>
                <a:spcPts val="2100"/>
              </a:lnSpc>
            </a:pPr>
            <a:r>
              <a:rPr lang="en-ZA" i="1" dirty="0" smtClean="0">
                <a:solidFill>
                  <a:srgbClr val="C00000"/>
                </a:solidFill>
              </a:rPr>
              <a:t>• Freedom from slavery</a:t>
            </a:r>
          </a:p>
          <a:p>
            <a:pPr>
              <a:lnSpc>
                <a:spcPts val="2100"/>
              </a:lnSpc>
            </a:pPr>
            <a:r>
              <a:rPr lang="en-ZA" i="1" dirty="0" smtClean="0">
                <a:solidFill>
                  <a:srgbClr val="C00000"/>
                </a:solidFill>
              </a:rPr>
              <a:t>• Return of the land to its original holder</a:t>
            </a:r>
          </a:p>
          <a:p>
            <a:pPr>
              <a:lnSpc>
                <a:spcPts val="2100"/>
              </a:lnSpc>
            </a:pPr>
            <a:r>
              <a:rPr lang="en-ZA" dirty="0" smtClean="0"/>
              <a:t>We already saw that </a:t>
            </a:r>
            <a:r>
              <a:rPr lang="he-IL" dirty="0" smtClean="0"/>
              <a:t>יהושע</a:t>
            </a:r>
            <a:r>
              <a:rPr lang="en-ZA" dirty="0" smtClean="0"/>
              <a:t> accomplished freedom for those who were in bondage to the slavery of sin in His first coming. His 2nd coming will bring vengeance on those who refuse to return the land to its rightful owners? We can certainly see the birth pains of this future battle over the land occurring today.</a:t>
            </a:r>
          </a:p>
          <a:p>
            <a:pPr>
              <a:lnSpc>
                <a:spcPts val="2100"/>
              </a:lnSpc>
            </a:pPr>
            <a:r>
              <a:rPr lang="en-ZA" dirty="0" smtClean="0"/>
              <a:t>His 2nd coming ushers in the seventh millennium, and this will be another Jubilee year.</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25</a:t>
            </a:fld>
            <a:endParaRPr lang="en-ZA"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THE LAW OF REDEMPTION</a:t>
            </a:r>
            <a:endParaRPr lang="en-ZA" dirty="0"/>
          </a:p>
        </p:txBody>
      </p:sp>
      <p:sp>
        <p:nvSpPr>
          <p:cNvPr id="3" name="Content Placeholder 2"/>
          <p:cNvSpPr>
            <a:spLocks noGrp="1"/>
          </p:cNvSpPr>
          <p:nvPr>
            <p:ph idx="1"/>
          </p:nvPr>
        </p:nvSpPr>
        <p:spPr/>
        <p:txBody>
          <a:bodyPr>
            <a:noAutofit/>
          </a:bodyPr>
          <a:lstStyle/>
          <a:p>
            <a:pPr>
              <a:lnSpc>
                <a:spcPts val="2600"/>
              </a:lnSpc>
            </a:pPr>
            <a:r>
              <a:rPr lang="en-GB" i="1" dirty="0" smtClean="0">
                <a:solidFill>
                  <a:srgbClr val="004821"/>
                </a:solidFill>
              </a:rPr>
              <a:t>Leviticus 25:24-55 </a:t>
            </a:r>
            <a:r>
              <a:rPr lang="en-GB" dirty="0" smtClean="0"/>
              <a:t>The Law of Redemption was given to all twelve tribes of Jacob and those associated with them through the blood Covenant of Abraham, Isaac and Jacob. In Luke 15:11-32. </a:t>
            </a:r>
            <a:r>
              <a:rPr lang="he-IL" dirty="0" smtClean="0"/>
              <a:t>יהושע</a:t>
            </a:r>
            <a:r>
              <a:rPr lang="en-GB" dirty="0" smtClean="0"/>
              <a:t> teaches the Law of Redemption from Leviticus 25 through </a:t>
            </a:r>
            <a:r>
              <a:rPr lang="en-GB" dirty="0" err="1" smtClean="0"/>
              <a:t>yovel</a:t>
            </a:r>
            <a:r>
              <a:rPr lang="en-GB" dirty="0" smtClean="0"/>
              <a:t>, the year of jubilee. In the story are two sons. The younger son represents the House of Israel and the other older son represents the House of Judah. The younger son asked his father (</a:t>
            </a:r>
            <a:r>
              <a:rPr lang="he-IL" dirty="0" smtClean="0"/>
              <a:t>יהוה</a:t>
            </a:r>
            <a:r>
              <a:rPr lang="en-GB" dirty="0" smtClean="0"/>
              <a:t>) for his inheritance early. Doing this was to declare his father dead while he was still alive. With inheritance in hand, the younger son left his father’s house and went to live in the world, leaving his father’s teaching and instruction far behind. As he reached out for pleasures in the world, he squandered his inheritance. He lost his identity and fell into deep poverty physically, emotionally and spiritually. He became a hireling living among the swine. Even the animals ate better than he did.</a:t>
            </a:r>
            <a:endParaRPr lang="en-ZA"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THE LAW OF REDEMPTION</a:t>
            </a:r>
            <a:endParaRPr lang="en-ZA" dirty="0"/>
          </a:p>
        </p:txBody>
      </p:sp>
      <p:sp>
        <p:nvSpPr>
          <p:cNvPr id="3" name="Content Placeholder 2"/>
          <p:cNvSpPr>
            <a:spLocks noGrp="1"/>
          </p:cNvSpPr>
          <p:nvPr>
            <p:ph idx="1"/>
          </p:nvPr>
        </p:nvSpPr>
        <p:spPr/>
        <p:txBody>
          <a:bodyPr>
            <a:normAutofit fontScale="92500" lnSpcReduction="20000"/>
          </a:bodyPr>
          <a:lstStyle/>
          <a:p>
            <a:r>
              <a:rPr lang="en-GB" sz="2600" dirty="0" smtClean="0"/>
              <a:t>The famine that came to the whole country that year was a sign that it was a Sabbatical year. Mental and physical depravity overcame him and he was humbled. When the younger son was humbled and had a contrite spirit he could see again and remembered his father and that the hirelings always had food to spare. His father’s food was the Torah, the Living Word that would always nourish and satisfy hunger. </a:t>
            </a:r>
            <a:endParaRPr lang="en-ZA" sz="2600" dirty="0" smtClean="0"/>
          </a:p>
          <a:p>
            <a:pPr algn="ctr"/>
            <a:r>
              <a:rPr lang="en-ZA" sz="2600" i="1" dirty="0" smtClean="0">
                <a:solidFill>
                  <a:srgbClr val="004821"/>
                </a:solidFill>
              </a:rPr>
              <a:t>“See, days are coming,” declares the Master </a:t>
            </a:r>
            <a:r>
              <a:rPr lang="he-IL" sz="2600" i="1" dirty="0" smtClean="0">
                <a:solidFill>
                  <a:srgbClr val="004821"/>
                </a:solidFill>
              </a:rPr>
              <a:t>יהוה</a:t>
            </a:r>
            <a:r>
              <a:rPr lang="en-ZA" sz="2600" i="1" dirty="0" smtClean="0">
                <a:solidFill>
                  <a:srgbClr val="004821"/>
                </a:solidFill>
              </a:rPr>
              <a:t>, “that I shall send a hunger in the land, not a hunger for bread, nor a thirst for water, but for hearing the Words of </a:t>
            </a:r>
            <a:r>
              <a:rPr lang="he-IL" sz="2600" i="1" dirty="0" smtClean="0">
                <a:solidFill>
                  <a:srgbClr val="004821"/>
                </a:solidFill>
              </a:rPr>
              <a:t>יהוה</a:t>
            </a:r>
            <a:r>
              <a:rPr lang="en-US" sz="2600" i="1" dirty="0" smtClean="0">
                <a:solidFill>
                  <a:srgbClr val="004821"/>
                </a:solidFill>
              </a:rPr>
              <a:t>. </a:t>
            </a:r>
            <a:r>
              <a:rPr lang="en-US" sz="2600" b="1" i="1" dirty="0" smtClean="0">
                <a:solidFill>
                  <a:srgbClr val="004821"/>
                </a:solidFill>
              </a:rPr>
              <a:t>(Amos 8:11)</a:t>
            </a:r>
          </a:p>
          <a:p>
            <a:r>
              <a:rPr lang="en-GB" sz="2600" dirty="0" smtClean="0"/>
              <a:t>Hunger for the food of His father, the Word, caused the younger son to return with a repentant heart to seek work as a hired hand. The father saw his son from afar off and was filled with compassion. He ran to him joyfully (terminology for season of our joy, the year of Jubilee), to receive him home. As the son was repenting, his Father restored him back to full son status. </a:t>
            </a:r>
          </a:p>
          <a:p>
            <a:endParaRPr lang="en-GB" dirty="0" smtClean="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SIGN OF THE FIRSTBORN</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600" i="1" dirty="0" smtClean="0">
                <a:solidFill>
                  <a:srgbClr val="004821"/>
                </a:solidFill>
              </a:rPr>
              <a:t>“But the father said to his servants, ‘Bring out the best robe and put it on him, and put a ring on his hand and sandals on his feet. ‘And bring the fattened calf here and slaughter it, and let us eat and rejoice, because this son of mine was dead and is alive again, and he was lost and is found.’ And they began to rejoice</a:t>
            </a:r>
            <a:r>
              <a:rPr lang="en-ZA" sz="2600" b="1" i="1" dirty="0" smtClean="0">
                <a:solidFill>
                  <a:srgbClr val="004821"/>
                </a:solidFill>
              </a:rPr>
              <a:t>. (Luke 15:22-24)</a:t>
            </a:r>
          </a:p>
          <a:p>
            <a:r>
              <a:rPr lang="en-GB" sz="2600" dirty="0" smtClean="0"/>
              <a:t>The older son, who had obeyed his father (Torah) all this time, showed great anger refused to give the right of return and redemption to his younger brother as written in the </a:t>
            </a:r>
            <a:r>
              <a:rPr lang="en-GB" sz="2600" dirty="0" err="1" smtClean="0"/>
              <a:t>Levitical</a:t>
            </a:r>
            <a:r>
              <a:rPr lang="en-GB" sz="2600" dirty="0" smtClean="0"/>
              <a:t> laws. The older son was acting more like a slave than a true faithful son. His mental attitude had brought him lower than his brother’s. The older brother, the one who had been home all that time, died in his heart and lost the blessing. Torah without the Spirit will bring death but Torah with the Spirit brings life. The people who practice Torah in their hearts with the Spirit of </a:t>
            </a:r>
            <a:r>
              <a:rPr lang="he-IL" sz="2600" dirty="0" smtClean="0"/>
              <a:t>יהושע</a:t>
            </a:r>
            <a:r>
              <a:rPr lang="en-GB" sz="2600" dirty="0" smtClean="0"/>
              <a:t>, are His firstborn and they will enter in and enjoy the Banquet, they are His firstborn. (Hebrews 4).</a:t>
            </a:r>
          </a:p>
          <a:p>
            <a:endParaRPr lang="en-ZA" dirty="0"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smtClean="0"/>
              <a:t>יהושע</a:t>
            </a:r>
            <a:r>
              <a:rPr lang="en-ZA" smtClean="0"/>
              <a:t> THE REDEEMER</a:t>
            </a:r>
            <a:endParaRPr lang="en-ZA" dirty="0"/>
          </a:p>
        </p:txBody>
      </p:sp>
      <p:sp>
        <p:nvSpPr>
          <p:cNvPr id="3" name="Content Placeholder 2"/>
          <p:cNvSpPr>
            <a:spLocks noGrp="1"/>
          </p:cNvSpPr>
          <p:nvPr>
            <p:ph idx="1"/>
          </p:nvPr>
        </p:nvSpPr>
        <p:spPr/>
        <p:txBody>
          <a:bodyPr>
            <a:normAutofit/>
          </a:bodyPr>
          <a:lstStyle/>
          <a:p>
            <a:r>
              <a:rPr lang="en-GB" dirty="0" smtClean="0"/>
              <a:t>It was the Messiah from the Tribe of Judah, the House of Judah, who "purchased" his brother back and offered him the Right of Return through redemption according to the covenant promises of Abraham. In doing so </a:t>
            </a:r>
            <a:r>
              <a:rPr lang="he-IL" dirty="0" smtClean="0"/>
              <a:t>יהושע</a:t>
            </a:r>
            <a:r>
              <a:rPr lang="en-GB" dirty="0" smtClean="0"/>
              <a:t> also restored both brothers back to the land (1 Corinthians 7:21-24; Matthew 10:6, 15:24).</a:t>
            </a:r>
          </a:p>
          <a:p>
            <a:r>
              <a:rPr lang="he-IL" dirty="0" smtClean="0"/>
              <a:t>יהוה</a:t>
            </a:r>
            <a:r>
              <a:rPr lang="en-GB" dirty="0" smtClean="0"/>
              <a:t>’s laws state that to seek the Right of Redemption, the redeemer must be a blood relative, have the funds to purchase the forfeited inheritance, be willing to buy back the life of the brother/relative and if the deceased kinsman had a wife, be willing to marry her. This person is called the Kinsman Redeemer. We are witnesses to this commandment in the Book of Ruth. It was Boaz who became Kinsman Redeemer for Ruth. Later their son became the ancestor of King David, the line of the Messiah. We have been given the right of return through the blood of the Messiah. He has fulfilled His promise to us. </a:t>
            </a:r>
            <a:endParaRPr lang="en-ZA"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5576" y="0"/>
            <a:ext cx="7772400" cy="1470025"/>
          </a:xfrm>
        </p:spPr>
        <p:txBody>
          <a:bodyPr>
            <a:normAutofit/>
          </a:bodyPr>
          <a:lstStyle/>
          <a:p>
            <a:r>
              <a:rPr lang="en-ZA" sz="6000" dirty="0" smtClean="0"/>
              <a:t>BEHAR - On the mount </a:t>
            </a:r>
          </a:p>
        </p:txBody>
      </p:sp>
      <p:sp>
        <p:nvSpPr>
          <p:cNvPr id="3" name="Subtitle 2"/>
          <p:cNvSpPr>
            <a:spLocks noGrp="1"/>
          </p:cNvSpPr>
          <p:nvPr>
            <p:ph type="subTitle" idx="1"/>
          </p:nvPr>
        </p:nvSpPr>
        <p:spPr>
          <a:xfrm>
            <a:off x="1331640" y="5105400"/>
            <a:ext cx="6400800" cy="1752600"/>
          </a:xfrm>
        </p:spPr>
        <p:txBody>
          <a:bodyPr>
            <a:normAutofit/>
          </a:bodyPr>
          <a:lstStyle/>
          <a:p>
            <a:r>
              <a:rPr lang="en-ZA" dirty="0" smtClean="0"/>
              <a:t>TORAH: Leviticus 25:1-26:2</a:t>
            </a:r>
          </a:p>
          <a:p>
            <a:r>
              <a:rPr lang="en-ZA" dirty="0" smtClean="0"/>
              <a:t>HAFTARAH: Jeremiah 32:6-27</a:t>
            </a:r>
          </a:p>
          <a:p>
            <a:r>
              <a:rPr lang="en-ZA" dirty="0" smtClean="0"/>
              <a:t>B’RIT CHADASHAH: Luke 4:16-21 </a:t>
            </a:r>
          </a:p>
          <a:p>
            <a:r>
              <a:rPr lang="en-ZA" sz="1800" i="1" dirty="0" smtClean="0">
                <a:solidFill>
                  <a:schemeClr val="accent6">
                    <a:lumMod val="50000"/>
                  </a:schemeClr>
                </a:solidFill>
              </a:rPr>
              <a:t>All references: The Scripture 1998+ unless otherwise noted</a:t>
            </a:r>
          </a:p>
          <a:p>
            <a:endParaRPr lang="en-ZA" dirty="0" smtClean="0"/>
          </a:p>
        </p:txBody>
      </p:sp>
      <p:pic>
        <p:nvPicPr>
          <p:cNvPr id="5" name="Picture 4" descr="mtsinai3.jpg"/>
          <p:cNvPicPr>
            <a:picLocks noChangeAspect="1"/>
          </p:cNvPicPr>
          <p:nvPr/>
        </p:nvPicPr>
        <p:blipFill>
          <a:blip r:embed="rId2" cstate="print"/>
          <a:stretch>
            <a:fillRect/>
          </a:stretch>
        </p:blipFill>
        <p:spPr>
          <a:xfrm>
            <a:off x="2232000" y="1484784"/>
            <a:ext cx="4680000" cy="3332308"/>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HISTORY</a:t>
            </a:r>
            <a:endParaRPr lang="en-ZA" dirty="0"/>
          </a:p>
        </p:txBody>
      </p:sp>
      <p:sp>
        <p:nvSpPr>
          <p:cNvPr id="3" name="Content Placeholder 2"/>
          <p:cNvSpPr>
            <a:spLocks noGrp="1"/>
          </p:cNvSpPr>
          <p:nvPr>
            <p:ph idx="1"/>
          </p:nvPr>
        </p:nvSpPr>
        <p:spPr/>
        <p:txBody>
          <a:bodyPr>
            <a:normAutofit/>
          </a:bodyPr>
          <a:lstStyle/>
          <a:p>
            <a:r>
              <a:rPr lang="en-GB" dirty="0" smtClean="0"/>
              <a:t>History records what happened when the Israelite people did not keep His word of rest for the land. After the fall of Jerusalem, the children of Israel were captured and taken out to a foreign land. (Jeremiah 29:10).</a:t>
            </a:r>
            <a:endParaRPr lang="en-ZA" dirty="0" smtClean="0"/>
          </a:p>
          <a:p>
            <a:pPr algn="ctr"/>
            <a:r>
              <a:rPr lang="en-ZA" i="1" dirty="0" smtClean="0">
                <a:solidFill>
                  <a:srgbClr val="004821"/>
                </a:solidFill>
              </a:rPr>
              <a:t>And those who escaped from the sword he exiled to </a:t>
            </a:r>
            <a:r>
              <a:rPr lang="en-ZA" i="1" dirty="0" err="1" smtClean="0">
                <a:solidFill>
                  <a:srgbClr val="004821"/>
                </a:solidFill>
              </a:rPr>
              <a:t>Baḇel</a:t>
            </a:r>
            <a:r>
              <a:rPr lang="en-ZA" i="1" dirty="0" smtClean="0">
                <a:solidFill>
                  <a:srgbClr val="004821"/>
                </a:solidFill>
              </a:rPr>
              <a:t>, where they became servants to him and his sons until the reign of the reign of Persia, in order to fill the word of </a:t>
            </a:r>
            <a:r>
              <a:rPr lang="he-IL" i="1" dirty="0" smtClean="0">
                <a:solidFill>
                  <a:srgbClr val="004821"/>
                </a:solidFill>
              </a:rPr>
              <a:t>יהוה</a:t>
            </a:r>
            <a:r>
              <a:rPr lang="en-ZA" i="1" dirty="0" smtClean="0">
                <a:solidFill>
                  <a:srgbClr val="004821"/>
                </a:solidFill>
              </a:rPr>
              <a:t> by the mouth of </a:t>
            </a:r>
            <a:r>
              <a:rPr lang="en-ZA" i="1" dirty="0" err="1" smtClean="0">
                <a:solidFill>
                  <a:srgbClr val="004821"/>
                </a:solidFill>
              </a:rPr>
              <a:t>Yirmeyahu</a:t>
            </a:r>
            <a:r>
              <a:rPr lang="en-ZA" i="1" dirty="0" smtClean="0">
                <a:solidFill>
                  <a:srgbClr val="004821"/>
                </a:solidFill>
              </a:rPr>
              <a:t>, until the land had enjoyed her Sabbaths. As long as she lay waste she kept Sabbath, until seventy years were completed. </a:t>
            </a:r>
            <a:r>
              <a:rPr lang="en-US" b="1" i="1" dirty="0" smtClean="0">
                <a:solidFill>
                  <a:srgbClr val="004821"/>
                </a:solidFill>
              </a:rPr>
              <a:t>(2 Chronicles 36:20-21)</a:t>
            </a:r>
          </a:p>
          <a:p>
            <a:r>
              <a:rPr lang="en-GB" dirty="0" smtClean="0"/>
              <a:t>In </a:t>
            </a:r>
            <a:r>
              <a:rPr lang="he-IL" dirty="0" smtClean="0"/>
              <a:t>יהושע</a:t>
            </a:r>
            <a:r>
              <a:rPr lang="en-GB" dirty="0" smtClean="0"/>
              <a:t>’s time and to this very day, the tribal lands have yet to be restored according to Biblical prophecy. The people who lived in the land during </a:t>
            </a:r>
            <a:r>
              <a:rPr lang="he-IL" dirty="0" smtClean="0"/>
              <a:t>יהושע</a:t>
            </a:r>
            <a:r>
              <a:rPr lang="en-GB" dirty="0" smtClean="0"/>
              <a:t>’s time were under Roman rule and at that time all twelve Tribes were neither in possession of the land nor in their original Tribal divisions (Ezekiel 48).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REDEMPTION TO TAKE PLACE</a:t>
            </a:r>
            <a:endParaRPr lang="en-ZA" dirty="0"/>
          </a:p>
        </p:txBody>
      </p:sp>
      <p:sp>
        <p:nvSpPr>
          <p:cNvPr id="3" name="Content Placeholder 2"/>
          <p:cNvSpPr>
            <a:spLocks noGrp="1"/>
          </p:cNvSpPr>
          <p:nvPr>
            <p:ph idx="1"/>
          </p:nvPr>
        </p:nvSpPr>
        <p:spPr/>
        <p:txBody>
          <a:bodyPr>
            <a:normAutofit/>
          </a:bodyPr>
          <a:lstStyle/>
          <a:p>
            <a:r>
              <a:rPr lang="en-GB" dirty="0" smtClean="0"/>
              <a:t>When this would happen was the pressing question to </a:t>
            </a:r>
            <a:r>
              <a:rPr lang="he-IL" dirty="0" smtClean="0"/>
              <a:t>יהושע</a:t>
            </a:r>
            <a:r>
              <a:rPr lang="en-GB" dirty="0" smtClean="0"/>
              <a:t> from the disciples over and over again: </a:t>
            </a:r>
            <a:endParaRPr lang="en-ZA" dirty="0" smtClean="0"/>
          </a:p>
          <a:p>
            <a:pPr marL="174625" indent="-174625" algn="l">
              <a:buFont typeface="Arial" pitchFamily="34" charset="0"/>
              <a:buChar char="•"/>
            </a:pPr>
            <a:r>
              <a:rPr lang="en-ZA" i="1" dirty="0" smtClean="0">
                <a:solidFill>
                  <a:srgbClr val="004821"/>
                </a:solidFill>
              </a:rPr>
              <a:t>“Where is He about to go that we shall not find Him? Is He about to go to the Dispersion among the Greeks, and to teach the Greeks? </a:t>
            </a:r>
            <a:r>
              <a:rPr lang="en-ZA" b="1" i="1" dirty="0" smtClean="0">
                <a:solidFill>
                  <a:srgbClr val="004821"/>
                </a:solidFill>
              </a:rPr>
              <a:t>(John 7:35)</a:t>
            </a:r>
          </a:p>
          <a:p>
            <a:pPr marL="174625" indent="-174625" algn="l">
              <a:buFont typeface="Arial" pitchFamily="34" charset="0"/>
              <a:buChar char="•"/>
            </a:pPr>
            <a:r>
              <a:rPr lang="en-ZA" i="1" dirty="0" smtClean="0">
                <a:solidFill>
                  <a:srgbClr val="004821"/>
                </a:solidFill>
              </a:rPr>
              <a:t>“Master, would You at this time restore the reign to </a:t>
            </a:r>
            <a:r>
              <a:rPr lang="en-ZA" i="1" dirty="0" err="1" smtClean="0">
                <a:solidFill>
                  <a:srgbClr val="004821"/>
                </a:solidFill>
              </a:rPr>
              <a:t>Yisra’ĕl</a:t>
            </a:r>
            <a:r>
              <a:rPr lang="en-ZA" i="1" dirty="0" smtClean="0">
                <a:solidFill>
                  <a:srgbClr val="004821"/>
                </a:solidFill>
              </a:rPr>
              <a:t>?” </a:t>
            </a:r>
            <a:r>
              <a:rPr lang="en-ZA" b="1" i="1" dirty="0" smtClean="0">
                <a:solidFill>
                  <a:srgbClr val="004821"/>
                </a:solidFill>
              </a:rPr>
              <a:t>(Acts 1:6)</a:t>
            </a:r>
          </a:p>
          <a:p>
            <a:r>
              <a:rPr lang="en-GB" dirty="0" smtClean="0"/>
              <a:t>At his trial approximately thirty years after </a:t>
            </a:r>
            <a:r>
              <a:rPr lang="he-IL" dirty="0" smtClean="0"/>
              <a:t>יהושע</a:t>
            </a:r>
            <a:r>
              <a:rPr lang="en-GB" dirty="0" smtClean="0"/>
              <a:t>’s death, Paul said </a:t>
            </a:r>
            <a:r>
              <a:rPr lang="en-ZA" b="1" i="1" dirty="0" smtClean="0">
                <a:solidFill>
                  <a:srgbClr val="004821"/>
                </a:solidFill>
              </a:rPr>
              <a:t>Acts 26:6-7 </a:t>
            </a:r>
            <a:r>
              <a:rPr lang="en-ZA" i="1" dirty="0" smtClean="0">
                <a:solidFill>
                  <a:srgbClr val="004821"/>
                </a:solidFill>
              </a:rPr>
              <a:t>“And now I stand and am judged for the expectation of the promise made by Elohim to our fathers, to which our twelve tribes, earnestly serving Elohim night and day, expect to attain. Concerning this expectation, O Sovereign Agrippa, I am accused by the </a:t>
            </a:r>
            <a:r>
              <a:rPr lang="en-ZA" i="1" dirty="0" err="1" smtClean="0">
                <a:solidFill>
                  <a:srgbClr val="004821"/>
                </a:solidFill>
              </a:rPr>
              <a:t>Yehuḏim</a:t>
            </a:r>
            <a:r>
              <a:rPr lang="en-ZA" i="1" dirty="0" smtClean="0">
                <a:solidFill>
                  <a:srgbClr val="004821"/>
                </a:solidFill>
              </a:rPr>
              <a:t>. </a:t>
            </a:r>
          </a:p>
          <a:p>
            <a:endParaRPr lang="en-ZA" dirty="0" smtClean="0"/>
          </a:p>
          <a:p>
            <a:endParaRPr lang="en-ZA" dirty="0" smtClean="0"/>
          </a:p>
          <a:p>
            <a:endParaRPr lang="en-ZA" dirty="0" smtClean="0"/>
          </a:p>
          <a:p>
            <a:endParaRPr lang="en-ZA" dirty="0" smtClean="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FULFILLMENT</a:t>
            </a:r>
            <a:endParaRPr lang="en-ZA" dirty="0"/>
          </a:p>
        </p:txBody>
      </p:sp>
      <p:sp>
        <p:nvSpPr>
          <p:cNvPr id="3" name="Content Placeholder 2"/>
          <p:cNvSpPr>
            <a:spLocks noGrp="1"/>
          </p:cNvSpPr>
          <p:nvPr>
            <p:ph idx="1"/>
          </p:nvPr>
        </p:nvSpPr>
        <p:spPr/>
        <p:txBody>
          <a:bodyPr>
            <a:noAutofit/>
          </a:bodyPr>
          <a:lstStyle/>
          <a:p>
            <a:pPr>
              <a:lnSpc>
                <a:spcPts val="2400"/>
              </a:lnSpc>
            </a:pPr>
            <a:r>
              <a:rPr lang="en-GB" i="1" dirty="0" smtClean="0"/>
              <a:t>Ephraim’s (the House of Israel’s or the younger son’s) punishment as outlined in Ezekiel 4:5 was for 390 years. Leviticus 26:27-28 tells us if there is no repentance the punishment will be sevenfold so the punishment was for 390 X 7 years, or 2730 years. </a:t>
            </a:r>
          </a:p>
          <a:p>
            <a:pPr>
              <a:lnSpc>
                <a:spcPts val="2400"/>
              </a:lnSpc>
            </a:pPr>
            <a:r>
              <a:rPr lang="en-GB" i="1" dirty="0" smtClean="0"/>
              <a:t>721 BC marked the fall of the City of Samaria, the last bastion of the Northern Kingdom. 2730 years from that date brings us to 2008 as the end of the punishment.</a:t>
            </a:r>
            <a:endParaRPr lang="en-ZA" i="1" dirty="0" smtClean="0"/>
          </a:p>
          <a:p>
            <a:pPr>
              <a:lnSpc>
                <a:spcPts val="2400"/>
              </a:lnSpc>
            </a:pPr>
            <a:r>
              <a:rPr lang="en-GB" i="1" dirty="0" smtClean="0"/>
              <a:t>734 BC which marked the year that Ephraim, or the Northern Kingdom had lost all political and religious control of any territory it still held. It had become a vassal state of Assyria. Going forward 2730 years to 1996, a year in which every feast of Israel was marked with a blood red moon. The year of the Hal </a:t>
            </a:r>
            <a:r>
              <a:rPr lang="en-GB" i="1" dirty="0" err="1" smtClean="0"/>
              <a:t>Boop</a:t>
            </a:r>
            <a:r>
              <a:rPr lang="en-GB" i="1" dirty="0" smtClean="0"/>
              <a:t> Comet. The one hundredth </a:t>
            </a:r>
            <a:r>
              <a:rPr lang="en-GB" i="1" dirty="0" err="1" smtClean="0"/>
              <a:t>Yubilee</a:t>
            </a:r>
            <a:r>
              <a:rPr lang="en-GB" i="1" dirty="0" smtClean="0"/>
              <a:t> year from Noah and the fiftieth Jubilee from </a:t>
            </a:r>
            <a:r>
              <a:rPr lang="he-IL" i="1" dirty="0" smtClean="0"/>
              <a:t>יהושע</a:t>
            </a:r>
            <a:r>
              <a:rPr lang="en-GB" i="1" dirty="0" smtClean="0"/>
              <a:t>. The vast majority coming to understanding the Messianic Age did so after 1996 (Quote from Angus </a:t>
            </a:r>
            <a:r>
              <a:rPr lang="en-GB" i="1" dirty="0" err="1" smtClean="0"/>
              <a:t>Wootten</a:t>
            </a:r>
            <a:r>
              <a:rPr lang="en-GB" i="1" dirty="0" smtClean="0"/>
              <a:t> author of Restoring Israel’s Kingdom).</a:t>
            </a:r>
            <a:endParaRPr lang="en-ZA" i="1"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MAN’S PROGRAM</a:t>
            </a:r>
            <a:endParaRPr lang="en-ZA" dirty="0"/>
          </a:p>
        </p:txBody>
      </p:sp>
      <p:sp>
        <p:nvSpPr>
          <p:cNvPr id="3" name="Content Placeholder 2"/>
          <p:cNvSpPr>
            <a:spLocks noGrp="1"/>
          </p:cNvSpPr>
          <p:nvPr>
            <p:ph idx="1"/>
          </p:nvPr>
        </p:nvSpPr>
        <p:spPr/>
        <p:txBody>
          <a:bodyPr>
            <a:noAutofit/>
          </a:bodyPr>
          <a:lstStyle/>
          <a:p>
            <a:pPr algn="just">
              <a:lnSpc>
                <a:spcPts val="2400"/>
              </a:lnSpc>
            </a:pPr>
            <a:r>
              <a:rPr lang="en-GB" sz="2400" b="0" dirty="0" smtClean="0"/>
              <a:t>In the late 1800’s the early Jewish settlers, in </a:t>
            </a:r>
            <a:r>
              <a:rPr lang="en-GB" sz="2400" b="0" i="1" dirty="0" smtClean="0"/>
              <a:t>fear of poverty</a:t>
            </a:r>
            <a:r>
              <a:rPr lang="en-GB" sz="2400" b="0" dirty="0" smtClean="0"/>
              <a:t>, asked the rabbis that during the </a:t>
            </a:r>
            <a:r>
              <a:rPr lang="en-GB" sz="2400" b="0" dirty="0" err="1" smtClean="0"/>
              <a:t>shemitah</a:t>
            </a:r>
            <a:r>
              <a:rPr lang="en-GB" sz="2400" b="0" dirty="0" smtClean="0"/>
              <a:t> and </a:t>
            </a:r>
            <a:r>
              <a:rPr lang="en-GB" sz="2400" b="0" dirty="0" err="1" smtClean="0"/>
              <a:t>yovel</a:t>
            </a:r>
            <a:r>
              <a:rPr lang="en-GB" sz="2400" b="0" dirty="0" smtClean="0"/>
              <a:t> years permission be granted to continue working the land in Sabbath years. They accomplished this by temporarily “selling” the land to a foreigner who worked the land for them in the </a:t>
            </a:r>
            <a:r>
              <a:rPr lang="en-GB" sz="2400" b="0" dirty="0" err="1" smtClean="0"/>
              <a:t>shemittah</a:t>
            </a:r>
            <a:r>
              <a:rPr lang="en-GB" sz="2400" b="0" dirty="0" smtClean="0"/>
              <a:t> and </a:t>
            </a:r>
            <a:r>
              <a:rPr lang="en-GB" sz="2400" b="0" dirty="0" err="1" smtClean="0"/>
              <a:t>yovel</a:t>
            </a:r>
            <a:r>
              <a:rPr lang="en-GB" sz="2400" b="0" dirty="0" smtClean="0"/>
              <a:t> years thereby circumventing the Torah and believing that technically they did not break the law. </a:t>
            </a:r>
          </a:p>
          <a:p>
            <a:pPr>
              <a:lnSpc>
                <a:spcPts val="2400"/>
              </a:lnSpc>
            </a:pPr>
            <a:r>
              <a:rPr lang="en-GB" sz="2400" b="0" dirty="0" smtClean="0"/>
              <a:t>Permission to work the land during Sabbath years is still granted in Israel today to </a:t>
            </a:r>
            <a:r>
              <a:rPr lang="en-GB" sz="2400" b="0" i="1" dirty="0" smtClean="0"/>
              <a:t>“strangers” </a:t>
            </a:r>
            <a:r>
              <a:rPr lang="en-GB" sz="2400" b="0" dirty="0" smtClean="0"/>
              <a:t>who work land. However there are more and more farmers turning to scripture and obeying the laws of </a:t>
            </a:r>
            <a:r>
              <a:rPr lang="en-GB" sz="2400" b="0" dirty="0" err="1" smtClean="0"/>
              <a:t>shemitah</a:t>
            </a:r>
            <a:r>
              <a:rPr lang="en-GB" sz="2400" b="0" dirty="0" smtClean="0"/>
              <a:t> and </a:t>
            </a:r>
            <a:r>
              <a:rPr lang="en-GB" sz="2400" b="0" dirty="0" err="1" smtClean="0"/>
              <a:t>yovel</a:t>
            </a:r>
            <a:r>
              <a:rPr lang="en-GB" sz="2400" b="0" dirty="0" smtClean="0"/>
              <a:t> Shabbat so the land has total rest. It has been reported that in the sixth year while preparing for the Sabbatical year an unusual supply of provisions unfolds. In one testimony it was reported that olive trees produced 800 times more than previous years and grapes produced an exceptional vintage, both in quality and quantity, fulfilling </a:t>
            </a:r>
            <a:r>
              <a:rPr lang="he-IL" dirty="0" smtClean="0"/>
              <a:t>יהוה</a:t>
            </a:r>
            <a:r>
              <a:rPr lang="en-GB" sz="2400" b="0" dirty="0" smtClean="0"/>
              <a:t>’s promises. </a:t>
            </a:r>
            <a:r>
              <a:rPr lang="en-GB" sz="2400" b="0" i="1" dirty="0" smtClean="0"/>
              <a:t>2 Peter 3:8-15 </a:t>
            </a:r>
            <a:endParaRPr lang="en-ZA" sz="2400" b="0" i="1" dirty="0" smtClean="0"/>
          </a:p>
          <a:p>
            <a:pPr algn="just">
              <a:lnSpc>
                <a:spcPts val="2400"/>
              </a:lnSpc>
            </a:pPr>
            <a:endParaRPr lang="en-ZA" sz="2400" b="0" i="1" dirty="0" smtClean="0"/>
          </a:p>
          <a:p>
            <a:pPr algn="just">
              <a:lnSpc>
                <a:spcPts val="2600"/>
              </a:lnSpc>
            </a:pPr>
            <a:endParaRPr lang="en-ZA" sz="2400" b="0" i="1" dirty="0" smtClean="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APPLICATION</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p>
            <a:r>
              <a:rPr lang="en-US" sz="2400" b="0" i="1" dirty="0" smtClean="0"/>
              <a:t>Wrong application: Isaiah 58:1-6</a:t>
            </a:r>
          </a:p>
          <a:p>
            <a:r>
              <a:rPr lang="en-US" sz="2400" b="0" dirty="0" smtClean="0"/>
              <a:t>We can do all the right things and say the right words yet the prophet declares that something can still be seriously wrong.</a:t>
            </a:r>
            <a:r>
              <a:rPr lang="en-ZA" sz="2400" b="0" dirty="0" smtClean="0"/>
              <a:t> The message is for each one of us today.</a:t>
            </a:r>
          </a:p>
          <a:p>
            <a:endParaRPr lang="en-US" sz="2400" b="0" i="1" dirty="0" smtClean="0"/>
          </a:p>
          <a:p>
            <a:r>
              <a:rPr lang="en-US" sz="2400" b="0" i="1" dirty="0" smtClean="0"/>
              <a:t>Right Application: Isaiah 58 :1-14</a:t>
            </a:r>
          </a:p>
          <a:p>
            <a:r>
              <a:rPr lang="en-US" sz="2400" b="0" dirty="0" smtClean="0"/>
              <a:t>We can do all the right things and say the right words yet the prophet declares that something can still be seriously wrong.</a:t>
            </a:r>
            <a:r>
              <a:rPr lang="en-ZA" sz="2400" b="0" dirty="0" smtClean="0"/>
              <a:t> The message is for each one of us today. </a:t>
            </a:r>
            <a:r>
              <a:rPr lang="en-US" sz="2400" b="0" dirty="0" smtClean="0"/>
              <a:t>Is it possible that we are not walking in the full blessing of </a:t>
            </a:r>
            <a:r>
              <a:rPr lang="he-IL" dirty="0" smtClean="0"/>
              <a:t>יהוה</a:t>
            </a:r>
            <a:r>
              <a:rPr lang="en-US" sz="2400" b="0" dirty="0" smtClean="0"/>
              <a:t> because we have not extended the same mercy of freedom that we have received from </a:t>
            </a:r>
            <a:r>
              <a:rPr lang="he-IL" dirty="0" smtClean="0"/>
              <a:t>יהוה</a:t>
            </a:r>
            <a:r>
              <a:rPr lang="en-US" sz="2400" b="0" dirty="0" smtClean="0"/>
              <a:t> to others? </a:t>
            </a:r>
          </a:p>
          <a:p>
            <a:endParaRPr lang="en-US" sz="3700" b="0" dirty="0" smtClean="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THE BRIDE OF MESSIAH</a:t>
            </a:r>
            <a:endParaRPr lang="en-ZA" dirty="0"/>
          </a:p>
        </p:txBody>
      </p:sp>
      <p:sp>
        <p:nvSpPr>
          <p:cNvPr id="3" name="Content Placeholder 2"/>
          <p:cNvSpPr>
            <a:spLocks noGrp="1"/>
          </p:cNvSpPr>
          <p:nvPr>
            <p:ph idx="1"/>
          </p:nvPr>
        </p:nvSpPr>
        <p:spPr/>
        <p:txBody>
          <a:bodyPr/>
          <a:lstStyle/>
          <a:p>
            <a:r>
              <a:rPr lang="en-US" dirty="0" smtClean="0"/>
              <a:t>The Bride of Messiah will be those who more than others shared the gift of RELEASE to people who are trapped in their own devices, many of us don’t even realize we are trapped and deceived.</a:t>
            </a:r>
          </a:p>
          <a:p>
            <a:endParaRPr lang="en-ZA" dirty="0" smtClean="0"/>
          </a:p>
          <a:p>
            <a:pPr algn="ctr"/>
            <a:r>
              <a:rPr lang="en-ZA" i="1" dirty="0" smtClean="0">
                <a:solidFill>
                  <a:srgbClr val="004821"/>
                </a:solidFill>
              </a:rPr>
              <a:t>But refuse foolish and stupid questions, knowing that they breed quarrels. And a servant of the Master should not quarrel but be gentle towards all, able to teach, patient when wronged, in meekness instructing those who are in opposition, lest somehow Elohim gives them repentance unto a thorough knowledge of the truth, and they come to their senses, out of the snare of the devil, having been taken captive by him to do his desire. </a:t>
            </a:r>
          </a:p>
          <a:p>
            <a:pPr algn="ctr"/>
            <a:r>
              <a:rPr lang="en-ZA" b="1" i="1" dirty="0" smtClean="0">
                <a:solidFill>
                  <a:srgbClr val="004821"/>
                </a:solidFill>
              </a:rPr>
              <a:t>(2 Timothy 2:23-26)</a:t>
            </a:r>
          </a:p>
          <a:p>
            <a:endParaRPr lang="en-ZA" dirty="0" smtClean="0"/>
          </a:p>
          <a:p>
            <a:endParaRPr lang="en-ZA" dirty="0" smtClean="0"/>
          </a:p>
          <a:p>
            <a:endParaRPr lang="en-ZA"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PROMISE OF SABBATH </a:t>
            </a:r>
            <a:endParaRPr lang="en-ZA" dirty="0"/>
          </a:p>
        </p:txBody>
      </p:sp>
      <p:sp>
        <p:nvSpPr>
          <p:cNvPr id="3" name="Content Placeholder 2"/>
          <p:cNvSpPr>
            <a:spLocks noGrp="1"/>
          </p:cNvSpPr>
          <p:nvPr>
            <p:ph idx="1"/>
          </p:nvPr>
        </p:nvSpPr>
        <p:spPr>
          <a:xfrm>
            <a:off x="457200" y="1600200"/>
            <a:ext cx="8229600" cy="5257800"/>
          </a:xfrm>
        </p:spPr>
        <p:txBody>
          <a:bodyPr>
            <a:normAutofit fontScale="25000" lnSpcReduction="20000"/>
          </a:bodyPr>
          <a:lstStyle/>
          <a:p>
            <a:pPr algn="ctr">
              <a:lnSpc>
                <a:spcPts val="2100"/>
              </a:lnSpc>
            </a:pPr>
            <a:r>
              <a:rPr lang="en-ZA" sz="9600" i="1" dirty="0" smtClean="0">
                <a:solidFill>
                  <a:srgbClr val="004821"/>
                </a:solidFill>
              </a:rPr>
              <a:t>..since a promise remains of entering into His rest, let us fear lest any of you seem to have come short of it. For indeed the Good News was brought to us as well as to them, but the word which they heard did not profit them, not having been mixed with belief in those who heard it. For we who have believed do enter into that rest, .. And yet His works have come into being from the foundation of the world. ..“And Elohim rested on the seventh day from all His works,” and in this again, “If they shall enter into My rest...” Since then it remains for some to enter into it, and those who formerly received the Good News did not enter in because of He again defines a certain day, “Today,” saying through </a:t>
            </a:r>
            <a:r>
              <a:rPr lang="en-ZA" sz="9600" i="1" dirty="0" err="1" smtClean="0">
                <a:solidFill>
                  <a:srgbClr val="004821"/>
                </a:solidFill>
              </a:rPr>
              <a:t>Dawid</a:t>
            </a:r>
            <a:r>
              <a:rPr lang="en-ZA" sz="9600" i="1" dirty="0" smtClean="0">
                <a:solidFill>
                  <a:srgbClr val="004821"/>
                </a:solidFill>
              </a:rPr>
              <a:t>̱ so much later, as it has been said, “Today, if you hear His voice, do not harden your hearts.” For if </a:t>
            </a:r>
            <a:r>
              <a:rPr lang="en-ZA" sz="9600" i="1" dirty="0" err="1" smtClean="0">
                <a:solidFill>
                  <a:srgbClr val="004821"/>
                </a:solidFill>
              </a:rPr>
              <a:t>Yehoshua</a:t>
            </a:r>
            <a:r>
              <a:rPr lang="en-ZA" sz="9600" i="1" dirty="0" smtClean="0">
                <a:solidFill>
                  <a:srgbClr val="004821"/>
                </a:solidFill>
              </a:rPr>
              <a:t> had given them rest, He would not have spoken of another day after that. So there remains a Sabbath-keeping for the people of Elohim. For the one, having entered into His rest, has himself also rested from his works, as Elohim rested from His own. Let us therefore do our utmost to enter into that rest, lest anyone fall after the same example of disobedience. ... </a:t>
            </a:r>
            <a:r>
              <a:rPr lang="en-ZA" sz="9600" b="1" i="1" dirty="0" smtClean="0">
                <a:solidFill>
                  <a:srgbClr val="004821"/>
                </a:solidFill>
              </a:rPr>
              <a:t>(Hebrews 4:1-13)</a:t>
            </a:r>
          </a:p>
          <a:p>
            <a:pPr algn="ctr"/>
            <a:endParaRPr lang="en-ZA" sz="2000" i="1" dirty="0" smtClean="0">
              <a:solidFill>
                <a:srgbClr val="004821"/>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YEAR OF THE LORD</a:t>
            </a:r>
            <a:endParaRPr lang="en-ZA" dirty="0"/>
          </a:p>
        </p:txBody>
      </p:sp>
      <p:sp>
        <p:nvSpPr>
          <p:cNvPr id="3" name="Content Placeholder 2"/>
          <p:cNvSpPr>
            <a:spLocks noGrp="1"/>
          </p:cNvSpPr>
          <p:nvPr>
            <p:ph idx="1"/>
          </p:nvPr>
        </p:nvSpPr>
        <p:spPr/>
        <p:txBody>
          <a:bodyPr>
            <a:noAutofit/>
          </a:bodyPr>
          <a:lstStyle/>
          <a:p>
            <a:pPr algn="ctr">
              <a:lnSpc>
                <a:spcPts val="2400"/>
              </a:lnSpc>
            </a:pPr>
            <a:r>
              <a:rPr lang="en-ZA" i="1" dirty="0" smtClean="0">
                <a:solidFill>
                  <a:srgbClr val="004821"/>
                </a:solidFill>
              </a:rPr>
              <a:t>And He came to </a:t>
            </a:r>
            <a:r>
              <a:rPr lang="en-ZA" i="1" dirty="0" err="1" smtClean="0">
                <a:solidFill>
                  <a:srgbClr val="004821"/>
                </a:solidFill>
              </a:rPr>
              <a:t>Natsareth</a:t>
            </a:r>
            <a:r>
              <a:rPr lang="en-ZA" i="1" dirty="0" smtClean="0">
                <a:solidFill>
                  <a:srgbClr val="004821"/>
                </a:solidFill>
              </a:rPr>
              <a:t>, where He had been brought up. And according to His practice, He went into the congregation on the Sabbath day, and stood up to read. And the scroll of the prophet </a:t>
            </a:r>
            <a:r>
              <a:rPr lang="en-ZA" i="1" dirty="0" err="1" smtClean="0">
                <a:solidFill>
                  <a:srgbClr val="004821"/>
                </a:solidFill>
              </a:rPr>
              <a:t>Yeshayahu</a:t>
            </a:r>
            <a:r>
              <a:rPr lang="en-ZA" i="1" dirty="0" smtClean="0">
                <a:solidFill>
                  <a:srgbClr val="004821"/>
                </a:solidFill>
              </a:rPr>
              <a:t> was handed to Him. And having unrolled the scroll, He found the place where it was written: “The Spirit of </a:t>
            </a:r>
            <a:r>
              <a:rPr lang="he-IL" i="1" dirty="0" smtClean="0">
                <a:solidFill>
                  <a:srgbClr val="004821"/>
                </a:solidFill>
              </a:rPr>
              <a:t>יהוה</a:t>
            </a:r>
            <a:r>
              <a:rPr lang="en-ZA" i="1" dirty="0" smtClean="0">
                <a:solidFill>
                  <a:srgbClr val="004821"/>
                </a:solidFill>
              </a:rPr>
              <a:t> is upon Me, because He has anointed Me to bring the Good News to the poor. He has sent Me to heal the broken-hearted, to proclaim release to the captives and recovery of sight to the blind, to send away crushed ones with a release, to proclaim the acceptable year of </a:t>
            </a:r>
            <a:r>
              <a:rPr lang="he-IL" i="1" dirty="0" smtClean="0">
                <a:solidFill>
                  <a:srgbClr val="004821"/>
                </a:solidFill>
              </a:rPr>
              <a:t>יהוה</a:t>
            </a:r>
            <a:r>
              <a:rPr lang="en-ZA" i="1" dirty="0" smtClean="0">
                <a:solidFill>
                  <a:srgbClr val="004821"/>
                </a:solidFill>
              </a:rPr>
              <a:t>.” And having rolled up the scroll, He gave it back to the attendant and sat down. And the eyes of all in the congregation were fixed upon Him. And He began to say to them, “Today this Scripture has been filled in your hearing.” </a:t>
            </a:r>
          </a:p>
          <a:p>
            <a:pPr algn="ctr">
              <a:lnSpc>
                <a:spcPts val="2400"/>
              </a:lnSpc>
            </a:pPr>
            <a:r>
              <a:rPr lang="en-US" b="1" i="1" dirty="0" smtClean="0">
                <a:solidFill>
                  <a:srgbClr val="004821"/>
                </a:solidFill>
              </a:rPr>
              <a:t>(Luke 4:16-21)</a:t>
            </a:r>
          </a:p>
          <a:p>
            <a:pPr algn="ctr"/>
            <a:r>
              <a:rPr lang="en-ZA" i="1" dirty="0" smtClean="0">
                <a:solidFill>
                  <a:srgbClr val="004821"/>
                </a:solidFill>
              </a:rPr>
              <a:t>Now </a:t>
            </a:r>
            <a:r>
              <a:rPr lang="he-IL" i="1" dirty="0" smtClean="0">
                <a:solidFill>
                  <a:srgbClr val="004821"/>
                </a:solidFill>
              </a:rPr>
              <a:t>יהוה</a:t>
            </a:r>
            <a:r>
              <a:rPr lang="en-ZA" i="1" dirty="0" smtClean="0">
                <a:solidFill>
                  <a:srgbClr val="004821"/>
                </a:solidFill>
              </a:rPr>
              <a:t> is the Spirit, and where the Spirit of </a:t>
            </a:r>
            <a:r>
              <a:rPr lang="he-IL" i="1" dirty="0" smtClean="0">
                <a:solidFill>
                  <a:srgbClr val="004821"/>
                </a:solidFill>
              </a:rPr>
              <a:t>יהוה</a:t>
            </a:r>
            <a:r>
              <a:rPr lang="en-US" i="1" dirty="0" smtClean="0">
                <a:solidFill>
                  <a:srgbClr val="004821"/>
                </a:solidFill>
              </a:rPr>
              <a:t> is, there is freedom</a:t>
            </a:r>
            <a:r>
              <a:rPr lang="en-US" b="1" i="1" dirty="0" smtClean="0">
                <a:solidFill>
                  <a:srgbClr val="004821"/>
                </a:solidFill>
              </a:rPr>
              <a:t>. (2 Corinthians 3:17)</a:t>
            </a:r>
          </a:p>
          <a:p>
            <a:endParaRPr lang="en-US" dirty="0" smtClean="0"/>
          </a:p>
          <a:p>
            <a:pPr>
              <a:lnSpc>
                <a:spcPts val="2400"/>
              </a:lnSpc>
            </a:pPr>
            <a:endParaRPr lang="en-GB" sz="2400" b="0" i="1" dirty="0" smtClean="0"/>
          </a:p>
          <a:p>
            <a:pPr>
              <a:lnSpc>
                <a:spcPts val="2400"/>
              </a:lnSpc>
            </a:pPr>
            <a:endParaRPr lang="en-ZA" sz="2400" b="0" i="1"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SABBATH TEACHING</a:t>
            </a:r>
            <a:endParaRPr lang="en-ZA" dirty="0"/>
          </a:p>
        </p:txBody>
      </p:sp>
      <p:sp>
        <p:nvSpPr>
          <p:cNvPr id="3" name="Content Placeholder 2"/>
          <p:cNvSpPr>
            <a:spLocks noGrp="1"/>
          </p:cNvSpPr>
          <p:nvPr>
            <p:ph idx="1"/>
          </p:nvPr>
        </p:nvSpPr>
        <p:spPr>
          <a:xfrm>
            <a:off x="457200" y="1600200"/>
            <a:ext cx="8229600" cy="5257800"/>
          </a:xfrm>
        </p:spPr>
        <p:txBody>
          <a:bodyPr>
            <a:normAutofit fontScale="70000" lnSpcReduction="20000"/>
          </a:bodyPr>
          <a:lstStyle/>
          <a:p>
            <a:r>
              <a:rPr lang="en-US" sz="3400" b="0" dirty="0" smtClean="0"/>
              <a:t>The Sabbath teaching is about RELEASE! – Writing off the debt of others. The definition of un-forgiveness is </a:t>
            </a:r>
            <a:r>
              <a:rPr lang="en-US" sz="3400" b="0" i="1" dirty="0" smtClean="0"/>
              <a:t>“demanding payment for some wrong committed against you”.</a:t>
            </a:r>
          </a:p>
          <a:p>
            <a:pPr algn="ctr"/>
            <a:r>
              <a:rPr lang="en-ZA" sz="3400" i="1" dirty="0" smtClean="0">
                <a:solidFill>
                  <a:srgbClr val="004821"/>
                </a:solidFill>
              </a:rPr>
              <a:t>“And his master was wroth, and delivered him to the torturers until he should pay all that was due to him. “So also My heavenly Father shall do to you if each of you, from his heart, does not forgive his brother his trespasses.” </a:t>
            </a:r>
            <a:r>
              <a:rPr lang="en-ZA" sz="3400" b="1" i="1" dirty="0" smtClean="0">
                <a:solidFill>
                  <a:srgbClr val="004821"/>
                </a:solidFill>
              </a:rPr>
              <a:t>(Matthew 18:34-35)</a:t>
            </a:r>
          </a:p>
          <a:p>
            <a:r>
              <a:rPr lang="en-US" sz="3400" b="0" dirty="0" smtClean="0"/>
              <a:t>We have the power to bind and release when we extend mercy and forgiveness when it is required.</a:t>
            </a:r>
            <a:endParaRPr lang="en-ZA" sz="3400" b="0" dirty="0" smtClean="0"/>
          </a:p>
          <a:p>
            <a:pPr algn="ctr"/>
            <a:r>
              <a:rPr lang="en-ZA" sz="3400" i="1" dirty="0" smtClean="0">
                <a:solidFill>
                  <a:srgbClr val="004821"/>
                </a:solidFill>
              </a:rPr>
              <a:t>“If you forgive the sins of any, they are forgiven them; if you retain the sins of any, they have been retained</a:t>
            </a:r>
            <a:r>
              <a:rPr lang="en-ZA" sz="3400" b="1" i="1" dirty="0" smtClean="0">
                <a:solidFill>
                  <a:srgbClr val="004821"/>
                </a:solidFill>
              </a:rPr>
              <a:t>.” (John 20:23)</a:t>
            </a:r>
          </a:p>
          <a:p>
            <a:r>
              <a:rPr lang="en-ZA" sz="3400" b="0" dirty="0" smtClean="0"/>
              <a:t>Note that some relationships might be difficult or impossible to restore and may even require that you distance yourself completely from them; however forgiveness from the heart is not an option.</a:t>
            </a:r>
          </a:p>
          <a:p>
            <a:r>
              <a:rPr lang="en-ZA" sz="3400" b="0" dirty="0" smtClean="0"/>
              <a:t> </a:t>
            </a:r>
          </a:p>
          <a:p>
            <a:endParaRPr lang="en-Z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BEHAR</a:t>
            </a:r>
            <a:endParaRPr lang="en-ZA" dirty="0"/>
          </a:p>
        </p:txBody>
      </p:sp>
      <p:sp>
        <p:nvSpPr>
          <p:cNvPr id="3" name="Content Placeholder 2"/>
          <p:cNvSpPr>
            <a:spLocks noGrp="1"/>
          </p:cNvSpPr>
          <p:nvPr>
            <p:ph idx="1"/>
          </p:nvPr>
        </p:nvSpPr>
        <p:spPr>
          <a:xfrm>
            <a:off x="457200" y="1600200"/>
            <a:ext cx="8229600" cy="5257800"/>
          </a:xfrm>
        </p:spPr>
        <p:txBody>
          <a:bodyPr>
            <a:noAutofit/>
          </a:bodyPr>
          <a:lstStyle/>
          <a:p>
            <a:pPr algn="just">
              <a:lnSpc>
                <a:spcPts val="2200"/>
              </a:lnSpc>
            </a:pPr>
            <a:r>
              <a:rPr lang="en-ZA" sz="2400" b="0" dirty="0" smtClean="0"/>
              <a:t> “</a:t>
            </a:r>
            <a:r>
              <a:rPr lang="en-ZA" sz="2400" b="0" dirty="0" err="1" smtClean="0"/>
              <a:t>BeHar</a:t>
            </a:r>
            <a:r>
              <a:rPr lang="en-ZA" sz="2400" b="0" dirty="0" smtClean="0"/>
              <a:t>” (bet-hey-</a:t>
            </a:r>
            <a:r>
              <a:rPr lang="en-ZA" sz="2400" b="0" dirty="0" err="1" smtClean="0"/>
              <a:t>reish</a:t>
            </a:r>
            <a:r>
              <a:rPr lang="en-ZA" sz="2400" b="0" dirty="0" smtClean="0"/>
              <a:t>), means “on the Mount”, the deeper meaning:</a:t>
            </a:r>
          </a:p>
          <a:p>
            <a:pPr marL="174625" indent="-174625" algn="just">
              <a:lnSpc>
                <a:spcPts val="2200"/>
              </a:lnSpc>
              <a:buFont typeface="Arial" pitchFamily="34" charset="0"/>
              <a:buChar char="•"/>
            </a:pPr>
            <a:r>
              <a:rPr lang="en-ZA" sz="2400" b="0" i="1" dirty="0" smtClean="0"/>
              <a:t>“</a:t>
            </a:r>
            <a:r>
              <a:rPr lang="en-ZA" sz="2400" b="0" i="1" dirty="0" smtClean="0">
                <a:solidFill>
                  <a:srgbClr val="C00000"/>
                </a:solidFill>
              </a:rPr>
              <a:t>bet” is “house”;</a:t>
            </a:r>
          </a:p>
          <a:p>
            <a:pPr marL="174625" indent="-174625" algn="just">
              <a:lnSpc>
                <a:spcPts val="2200"/>
              </a:lnSpc>
              <a:buFont typeface="Arial" pitchFamily="34" charset="0"/>
              <a:buChar char="•"/>
            </a:pPr>
            <a:r>
              <a:rPr lang="en-ZA" sz="2400" b="0" i="1" dirty="0" smtClean="0">
                <a:solidFill>
                  <a:srgbClr val="C00000"/>
                </a:solidFill>
              </a:rPr>
              <a:t>“hey” is “revelation” and;  </a:t>
            </a:r>
          </a:p>
          <a:p>
            <a:pPr marL="174625" indent="-174625" algn="just">
              <a:lnSpc>
                <a:spcPts val="2200"/>
              </a:lnSpc>
              <a:buFont typeface="Arial" pitchFamily="34" charset="0"/>
              <a:buChar char="•"/>
            </a:pPr>
            <a:r>
              <a:rPr lang="en-ZA" sz="2400" b="0" i="1" dirty="0" smtClean="0">
                <a:solidFill>
                  <a:srgbClr val="C00000"/>
                </a:solidFill>
              </a:rPr>
              <a:t>“</a:t>
            </a:r>
            <a:r>
              <a:rPr lang="en-ZA" sz="2400" b="0" i="1" dirty="0" err="1" smtClean="0">
                <a:solidFill>
                  <a:srgbClr val="C00000"/>
                </a:solidFill>
              </a:rPr>
              <a:t>reish</a:t>
            </a:r>
            <a:r>
              <a:rPr lang="en-ZA" sz="2400" b="0" i="1" dirty="0" smtClean="0">
                <a:solidFill>
                  <a:srgbClr val="C00000"/>
                </a:solidFill>
              </a:rPr>
              <a:t>” is “beginning”, “head” or “top”. </a:t>
            </a:r>
          </a:p>
          <a:p>
            <a:pPr algn="just">
              <a:lnSpc>
                <a:spcPts val="2200"/>
              </a:lnSpc>
            </a:pPr>
            <a:r>
              <a:rPr lang="en-ZA" sz="2400" b="0" dirty="0" smtClean="0"/>
              <a:t>“</a:t>
            </a:r>
            <a:r>
              <a:rPr lang="en-ZA" sz="2400" b="0" dirty="0" err="1" smtClean="0"/>
              <a:t>BeHar</a:t>
            </a:r>
            <a:r>
              <a:rPr lang="en-ZA" sz="2400" b="0" dirty="0" smtClean="0"/>
              <a:t>” (on the mount) means the “</a:t>
            </a:r>
            <a:r>
              <a:rPr lang="en-ZA" sz="2400" b="0" i="1" dirty="0" smtClean="0"/>
              <a:t>house of revelation is on top”</a:t>
            </a:r>
            <a:r>
              <a:rPr lang="en-ZA" sz="2400" b="0" dirty="0" smtClean="0"/>
              <a:t>.  The numeric value of the letters is 207; which also equals: </a:t>
            </a:r>
          </a:p>
          <a:p>
            <a:pPr marL="174625" indent="-174625" algn="just">
              <a:lnSpc>
                <a:spcPts val="2200"/>
              </a:lnSpc>
              <a:buFont typeface="Arial" pitchFamily="34" charset="0"/>
              <a:buChar char="•"/>
            </a:pPr>
            <a:r>
              <a:rPr lang="en-ZA" sz="2400" b="0" i="1" dirty="0" smtClean="0"/>
              <a:t>“</a:t>
            </a:r>
            <a:r>
              <a:rPr lang="en-ZA" sz="2400" b="0" i="1" dirty="0" err="1" smtClean="0">
                <a:solidFill>
                  <a:srgbClr val="C00000"/>
                </a:solidFill>
              </a:rPr>
              <a:t>ohr</a:t>
            </a:r>
            <a:r>
              <a:rPr lang="en-ZA" sz="2400" b="0" i="1" dirty="0" smtClean="0">
                <a:solidFill>
                  <a:srgbClr val="C00000"/>
                </a:solidFill>
              </a:rPr>
              <a:t>” </a:t>
            </a:r>
            <a:r>
              <a:rPr lang="en-ZA" sz="2400" b="0" dirty="0" smtClean="0">
                <a:solidFill>
                  <a:srgbClr val="C00000"/>
                </a:solidFill>
              </a:rPr>
              <a:t>or </a:t>
            </a:r>
            <a:r>
              <a:rPr lang="en-ZA" sz="2400" b="0" i="1" dirty="0" smtClean="0">
                <a:solidFill>
                  <a:srgbClr val="C00000"/>
                </a:solidFill>
              </a:rPr>
              <a:t>“light”; </a:t>
            </a:r>
          </a:p>
          <a:p>
            <a:pPr marL="174625" indent="-174625" algn="just">
              <a:lnSpc>
                <a:spcPts val="2200"/>
              </a:lnSpc>
              <a:buFont typeface="Arial" pitchFamily="34" charset="0"/>
              <a:buChar char="•"/>
            </a:pPr>
            <a:r>
              <a:rPr lang="en-ZA" sz="2400" b="0" dirty="0" smtClean="0">
                <a:solidFill>
                  <a:srgbClr val="C00000"/>
                </a:solidFill>
              </a:rPr>
              <a:t>“</a:t>
            </a:r>
            <a:r>
              <a:rPr lang="en-ZA" sz="2400" b="0" dirty="0" err="1" smtClean="0">
                <a:solidFill>
                  <a:srgbClr val="C00000"/>
                </a:solidFill>
              </a:rPr>
              <a:t>a‟dabar</a:t>
            </a:r>
            <a:r>
              <a:rPr lang="en-ZA" sz="2400" b="0" dirty="0" smtClean="0">
                <a:solidFill>
                  <a:srgbClr val="C00000"/>
                </a:solidFill>
              </a:rPr>
              <a:t>” or “I will speak” and</a:t>
            </a:r>
          </a:p>
          <a:p>
            <a:pPr marL="174625" indent="-174625" algn="just">
              <a:lnSpc>
                <a:spcPts val="2200"/>
              </a:lnSpc>
              <a:buFont typeface="Arial" pitchFamily="34" charset="0"/>
              <a:buChar char="•"/>
            </a:pPr>
            <a:r>
              <a:rPr lang="en-ZA" sz="2400" b="0" dirty="0" smtClean="0">
                <a:solidFill>
                  <a:srgbClr val="C00000"/>
                </a:solidFill>
              </a:rPr>
              <a:t>“</a:t>
            </a:r>
            <a:r>
              <a:rPr lang="en-ZA" sz="2400" b="0" dirty="0" err="1" smtClean="0">
                <a:solidFill>
                  <a:srgbClr val="C00000"/>
                </a:solidFill>
              </a:rPr>
              <a:t>a‟ra‟ah</a:t>
            </a:r>
            <a:r>
              <a:rPr lang="en-ZA" sz="2400" b="0" dirty="0" smtClean="0">
                <a:solidFill>
                  <a:srgbClr val="C00000"/>
                </a:solidFill>
              </a:rPr>
              <a:t>” or “I will appear”. </a:t>
            </a:r>
          </a:p>
          <a:p>
            <a:pPr>
              <a:lnSpc>
                <a:spcPts val="2200"/>
              </a:lnSpc>
            </a:pPr>
            <a:r>
              <a:rPr lang="en-ZA" sz="2400" b="0" dirty="0" smtClean="0"/>
              <a:t>It’s also important to remember; that in Torah, there is no time. Even though we’ve seen the construction of the </a:t>
            </a:r>
            <a:r>
              <a:rPr lang="en-ZA" sz="2400" b="0" i="1" dirty="0" smtClean="0"/>
              <a:t>“</a:t>
            </a:r>
            <a:r>
              <a:rPr lang="en-ZA" sz="2400" b="0" i="1" dirty="0" err="1" smtClean="0"/>
              <a:t>Mishkan</a:t>
            </a:r>
            <a:r>
              <a:rPr lang="en-ZA" sz="2400" b="0" i="1" dirty="0" smtClean="0"/>
              <a:t>” </a:t>
            </a:r>
            <a:r>
              <a:rPr lang="en-ZA" sz="2400" b="0" dirty="0" smtClean="0"/>
              <a:t>and it’s inauguration, along with the consecration and ordination of the priests, these words are spoken when Moshe is still up on Mount Sinai for the third time and is a continuation of Exodus 34 when </a:t>
            </a:r>
            <a:r>
              <a:rPr lang="he-IL" dirty="0" smtClean="0"/>
              <a:t>יהוה</a:t>
            </a:r>
            <a:r>
              <a:rPr lang="en-ZA" sz="2400" b="0" dirty="0" smtClean="0"/>
              <a:t> had him cut two tablets of stone. </a:t>
            </a:r>
            <a:endParaRPr lang="en-ZA" sz="2400" b="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LAND I GIVE YOU</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This week our </a:t>
            </a:r>
            <a:r>
              <a:rPr lang="en-ZA" dirty="0" err="1" smtClean="0"/>
              <a:t>Parsha</a:t>
            </a:r>
            <a:r>
              <a:rPr lang="en-ZA" dirty="0" smtClean="0"/>
              <a:t> deals primarily with the </a:t>
            </a:r>
            <a:r>
              <a:rPr lang="en-ZA" dirty="0" err="1" smtClean="0"/>
              <a:t>Shemittah</a:t>
            </a:r>
            <a:r>
              <a:rPr lang="en-ZA" dirty="0" smtClean="0"/>
              <a:t> (the 7th year in a cycle) and the Year of Jubilee/</a:t>
            </a:r>
            <a:r>
              <a:rPr lang="en-ZA" dirty="0" err="1" smtClean="0"/>
              <a:t>Yovel</a:t>
            </a:r>
            <a:r>
              <a:rPr lang="en-ZA" dirty="0" smtClean="0"/>
              <a:t> (the 50th year). These are the cycles of 7 and 50 years that </a:t>
            </a:r>
            <a:r>
              <a:rPr lang="he-IL" dirty="0" smtClean="0"/>
              <a:t>יהוה</a:t>
            </a:r>
            <a:r>
              <a:rPr lang="en-ZA" dirty="0" smtClean="0"/>
              <a:t> has established so that the land of Israel might rest. The instructions for these years were to take effect when they entered the Promised Land:</a:t>
            </a:r>
          </a:p>
          <a:p>
            <a:pPr algn="ctr">
              <a:lnSpc>
                <a:spcPts val="2100"/>
              </a:lnSpc>
            </a:pPr>
            <a:r>
              <a:rPr lang="en-ZA" i="1" dirty="0" smtClean="0">
                <a:solidFill>
                  <a:srgbClr val="004821"/>
                </a:solidFill>
              </a:rPr>
              <a:t>..'When you come into the land which I give you..  </a:t>
            </a:r>
            <a:r>
              <a:rPr lang="en-ZA" b="1" i="1" dirty="0" smtClean="0">
                <a:solidFill>
                  <a:srgbClr val="004821"/>
                </a:solidFill>
              </a:rPr>
              <a:t>Leviticus 25:2</a:t>
            </a:r>
          </a:p>
          <a:p>
            <a:pPr>
              <a:lnSpc>
                <a:spcPts val="2100"/>
              </a:lnSpc>
            </a:pPr>
            <a:r>
              <a:rPr lang="en-ZA" dirty="0" smtClean="0"/>
              <a:t>The </a:t>
            </a:r>
            <a:r>
              <a:rPr lang="en-ZA" dirty="0" err="1" smtClean="0"/>
              <a:t>Shemittah</a:t>
            </a:r>
            <a:r>
              <a:rPr lang="en-ZA" dirty="0" smtClean="0"/>
              <a:t> (7th year) and the Jubilee (50th year) are both based on the number seven. The </a:t>
            </a:r>
            <a:r>
              <a:rPr lang="en-ZA" dirty="0" err="1" smtClean="0"/>
              <a:t>Shemittah</a:t>
            </a:r>
            <a:r>
              <a:rPr lang="en-ZA" dirty="0" smtClean="0"/>
              <a:t> cycle parallels the seven day creation week, in that the 7th year is a year of rest. It also corresponds to the idea that the earth will exist (the way we know it today) for six thousand years, followed by one thousand years of rest known as the 7th millennium. The Jubilee year follows seven sets of seven years. The Year of Jubilee is an 8th year, following the last set of seven years. The Year of Jubilee can also be identified with Shavuot which is the 50th day in the counting of the </a:t>
            </a:r>
            <a:r>
              <a:rPr lang="en-ZA" dirty="0" err="1" smtClean="0"/>
              <a:t>omer</a:t>
            </a:r>
            <a:r>
              <a:rPr lang="en-ZA" dirty="0" smtClean="0"/>
              <a:t>. Shavuot and the Year of Jubilee both have to do with freedom. As an 8th day, the Year of Jubilee is also identified with the 8th day of </a:t>
            </a:r>
            <a:r>
              <a:rPr lang="en-ZA" dirty="0" err="1" smtClean="0"/>
              <a:t>Sukkot</a:t>
            </a:r>
            <a:r>
              <a:rPr lang="en-ZA" dirty="0" smtClean="0"/>
              <a:t> in the fall and finds its connection in the concept of eternity.</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a:t>
            </a:fld>
            <a:endParaRPr lang="en-Z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PROMISED LAND</a:t>
            </a:r>
            <a:endParaRPr lang="en-ZA" dirty="0"/>
          </a:p>
        </p:txBody>
      </p:sp>
      <p:sp>
        <p:nvSpPr>
          <p:cNvPr id="3" name="Content Placeholder 2"/>
          <p:cNvSpPr>
            <a:spLocks noGrp="1"/>
          </p:cNvSpPr>
          <p:nvPr>
            <p:ph idx="1"/>
          </p:nvPr>
        </p:nvSpPr>
        <p:spPr>
          <a:xfrm>
            <a:off x="457200" y="1600200"/>
            <a:ext cx="8229600" cy="5257800"/>
          </a:xfrm>
        </p:spPr>
        <p:txBody>
          <a:bodyPr>
            <a:noAutofit/>
          </a:bodyPr>
          <a:lstStyle/>
          <a:p>
            <a:pPr algn="ctr"/>
            <a:r>
              <a:rPr lang="en-ZA" i="1" dirty="0" smtClean="0">
                <a:solidFill>
                  <a:srgbClr val="004821"/>
                </a:solidFill>
              </a:rPr>
              <a:t>And </a:t>
            </a:r>
            <a:r>
              <a:rPr lang="he-IL" i="1" dirty="0" smtClean="0">
                <a:solidFill>
                  <a:srgbClr val="004821"/>
                </a:solidFill>
              </a:rPr>
              <a:t>יהוה</a:t>
            </a:r>
            <a:r>
              <a:rPr lang="en-ZA" i="1" dirty="0" smtClean="0">
                <a:solidFill>
                  <a:srgbClr val="004821"/>
                </a:solidFill>
              </a:rPr>
              <a:t> spoke to </a:t>
            </a:r>
            <a:r>
              <a:rPr lang="en-ZA" i="1" dirty="0" err="1" smtClean="0">
                <a:solidFill>
                  <a:srgbClr val="004821"/>
                </a:solidFill>
              </a:rPr>
              <a:t>Mosheh</a:t>
            </a:r>
            <a:r>
              <a:rPr lang="en-ZA" i="1" dirty="0" smtClean="0">
                <a:solidFill>
                  <a:srgbClr val="004821"/>
                </a:solidFill>
              </a:rPr>
              <a:t> on Mount Sinai, saying, “Speak to the children of </a:t>
            </a:r>
            <a:r>
              <a:rPr lang="en-ZA" i="1" dirty="0" err="1" smtClean="0">
                <a:solidFill>
                  <a:srgbClr val="004821"/>
                </a:solidFill>
              </a:rPr>
              <a:t>Yisra’ĕl</a:t>
            </a:r>
            <a:r>
              <a:rPr lang="en-ZA" i="1" dirty="0" smtClean="0">
                <a:solidFill>
                  <a:srgbClr val="004821"/>
                </a:solidFill>
              </a:rPr>
              <a:t>, and say to them, ‘When you come into the land which I give you, then the land shall observe a Sabbath to </a:t>
            </a:r>
            <a:r>
              <a:rPr lang="he-IL" i="1" dirty="0" smtClean="0">
                <a:solidFill>
                  <a:srgbClr val="004821"/>
                </a:solidFill>
              </a:rPr>
              <a:t>יהוה</a:t>
            </a:r>
            <a:r>
              <a:rPr lang="en-US" i="1" dirty="0" smtClean="0">
                <a:solidFill>
                  <a:srgbClr val="004821"/>
                </a:solidFill>
              </a:rPr>
              <a:t>. </a:t>
            </a:r>
            <a:r>
              <a:rPr lang="en-ZA" b="1" i="1" dirty="0" smtClean="0">
                <a:solidFill>
                  <a:srgbClr val="004821"/>
                </a:solidFill>
              </a:rPr>
              <a:t>(Leviticus 25:1-2 )</a:t>
            </a:r>
          </a:p>
          <a:p>
            <a:pPr algn="just">
              <a:lnSpc>
                <a:spcPts val="2500"/>
              </a:lnSpc>
            </a:pPr>
            <a:r>
              <a:rPr lang="en-ZA" sz="2400" b="0" dirty="0" smtClean="0"/>
              <a:t>The exact day, that the children of Israel entered the Promised Land is no longer known. Thus, the starting dates of the Sabbatical Year and the Year of Jubilee are also no longer known. We should however try to understand the prophetic significance. </a:t>
            </a:r>
          </a:p>
          <a:p>
            <a:pPr algn="just">
              <a:lnSpc>
                <a:spcPts val="2500"/>
              </a:lnSpc>
            </a:pPr>
            <a:r>
              <a:rPr lang="en-GB" sz="2400" b="0" i="1" dirty="0" smtClean="0">
                <a:solidFill>
                  <a:schemeClr val="accent2">
                    <a:lumMod val="50000"/>
                  </a:schemeClr>
                </a:solidFill>
              </a:rPr>
              <a:t>The Sabbath-rest is a picture of the eternal and prophetic day when we enter into His eternal rest. The Sabbath holds the key of life for the Bride and her future life with her Bridegroom. The Sabbath, a symbol of the wedding ring, marks the faithful Bride and enters her into a heavenly order that brings about LIFE beyond any earthly trapping. In so doing, our souls are being transformed as our spirit has been transformed (1 Peter 1:9-16).</a:t>
            </a:r>
            <a:endParaRPr lang="en-ZA" sz="2400" b="0" i="1" dirty="0" smtClean="0">
              <a:solidFill>
                <a:schemeClr val="accent2">
                  <a:lumMod val="50000"/>
                </a:schemeClr>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ISREAL</a:t>
            </a:r>
            <a:endParaRPr lang="en-ZA" dirty="0"/>
          </a:p>
        </p:txBody>
      </p:sp>
      <p:sp>
        <p:nvSpPr>
          <p:cNvPr id="3" name="Content Placeholder 2"/>
          <p:cNvSpPr>
            <a:spLocks noGrp="1"/>
          </p:cNvSpPr>
          <p:nvPr>
            <p:ph idx="1"/>
          </p:nvPr>
        </p:nvSpPr>
        <p:spPr>
          <a:xfrm>
            <a:off x="457200" y="1600200"/>
            <a:ext cx="8229600" cy="5257800"/>
          </a:xfrm>
        </p:spPr>
        <p:txBody>
          <a:bodyPr>
            <a:normAutofit fontScale="92500"/>
          </a:bodyPr>
          <a:lstStyle/>
          <a:p>
            <a:pPr>
              <a:lnSpc>
                <a:spcPts val="2500"/>
              </a:lnSpc>
            </a:pPr>
            <a:r>
              <a:rPr lang="en-ZA" sz="2600" b="0" dirty="0" smtClean="0"/>
              <a:t>In his book on Leviticus, titled; </a:t>
            </a:r>
            <a:r>
              <a:rPr lang="en-ZA" sz="2600" b="0" i="1" dirty="0" smtClean="0"/>
              <a:t>“The Three Pillars”, </a:t>
            </a:r>
            <a:r>
              <a:rPr lang="en-ZA" sz="2600" b="0" dirty="0" smtClean="0"/>
              <a:t>David </a:t>
            </a:r>
            <a:r>
              <a:rPr lang="en-ZA" sz="2600" b="0" dirty="0" err="1" smtClean="0"/>
              <a:t>Milston</a:t>
            </a:r>
            <a:r>
              <a:rPr lang="en-ZA" sz="2600" b="0" dirty="0" smtClean="0"/>
              <a:t> points out that, just like He chose </a:t>
            </a:r>
            <a:r>
              <a:rPr lang="en-ZA" sz="2600" b="0" dirty="0" err="1" smtClean="0"/>
              <a:t>B’nei</a:t>
            </a:r>
            <a:r>
              <a:rPr lang="en-ZA" sz="2600" b="0" dirty="0" smtClean="0"/>
              <a:t> </a:t>
            </a:r>
            <a:r>
              <a:rPr lang="en-ZA" sz="2600" b="0" dirty="0" err="1" smtClean="0"/>
              <a:t>Yisra’el</a:t>
            </a:r>
            <a:r>
              <a:rPr lang="en-ZA" sz="2600" b="0" dirty="0" smtClean="0"/>
              <a:t> as His “</a:t>
            </a:r>
            <a:r>
              <a:rPr lang="en-ZA" sz="2600" b="0" i="1" dirty="0" smtClean="0"/>
              <a:t>chosen people”, </a:t>
            </a:r>
            <a:r>
              <a:rPr lang="en-ZA" sz="2600" b="0" dirty="0" err="1" smtClean="0"/>
              <a:t>Elohim</a:t>
            </a:r>
            <a:r>
              <a:rPr lang="en-ZA" sz="2600" b="0" dirty="0" smtClean="0"/>
              <a:t> also chose </a:t>
            </a:r>
            <a:r>
              <a:rPr lang="en-ZA" sz="2600" b="0" i="1" dirty="0" smtClean="0"/>
              <a:t>“</a:t>
            </a:r>
            <a:r>
              <a:rPr lang="en-ZA" sz="2600" b="0" i="1" dirty="0" err="1" smtClean="0"/>
              <a:t>Eretz</a:t>
            </a:r>
            <a:r>
              <a:rPr lang="en-ZA" sz="2600" b="0" i="1" dirty="0" smtClean="0"/>
              <a:t> </a:t>
            </a:r>
            <a:r>
              <a:rPr lang="en-ZA" sz="2600" b="0" i="1" dirty="0" err="1" smtClean="0"/>
              <a:t>Yisra‟el</a:t>
            </a:r>
            <a:r>
              <a:rPr lang="en-ZA" sz="2600" b="0" i="1" dirty="0" smtClean="0"/>
              <a:t>” </a:t>
            </a:r>
            <a:r>
              <a:rPr lang="en-ZA" sz="2600" b="0" dirty="0" smtClean="0"/>
              <a:t>over all the lands of the earth</a:t>
            </a:r>
            <a:r>
              <a:rPr lang="en-ZA" sz="2600" b="0" i="1" dirty="0" smtClean="0"/>
              <a:t>. </a:t>
            </a:r>
            <a:r>
              <a:rPr lang="en-ZA" sz="2600" b="0" dirty="0" smtClean="0"/>
              <a:t>True, He owns it all, as </a:t>
            </a:r>
            <a:r>
              <a:rPr lang="en-ZA" sz="2600" b="1" i="1" dirty="0" smtClean="0">
                <a:solidFill>
                  <a:srgbClr val="004821"/>
                </a:solidFill>
              </a:rPr>
              <a:t>Psalms 24:1 </a:t>
            </a:r>
            <a:r>
              <a:rPr lang="en-ZA" sz="2600" dirty="0" smtClean="0">
                <a:solidFill>
                  <a:srgbClr val="004821"/>
                </a:solidFill>
              </a:rPr>
              <a:t>states</a:t>
            </a:r>
            <a:r>
              <a:rPr lang="en-ZA" sz="2600" i="1" dirty="0" smtClean="0">
                <a:solidFill>
                  <a:srgbClr val="004821"/>
                </a:solidFill>
              </a:rPr>
              <a:t>; The earth belongs to </a:t>
            </a:r>
            <a:r>
              <a:rPr lang="he-IL" sz="2600" i="1" dirty="0" smtClean="0">
                <a:solidFill>
                  <a:srgbClr val="004821"/>
                </a:solidFill>
              </a:rPr>
              <a:t>יהוה</a:t>
            </a:r>
            <a:r>
              <a:rPr lang="en-ZA" sz="2600" i="1" dirty="0" smtClean="0">
                <a:solidFill>
                  <a:srgbClr val="004821"/>
                </a:solidFill>
              </a:rPr>
              <a:t>, And all that fills it – The world and those who dwell in it. </a:t>
            </a:r>
          </a:p>
          <a:p>
            <a:pPr>
              <a:lnSpc>
                <a:spcPts val="2500"/>
              </a:lnSpc>
            </a:pPr>
            <a:r>
              <a:rPr lang="en-ZA" sz="2600" b="0" dirty="0" smtClean="0"/>
              <a:t>Yet, </a:t>
            </a:r>
            <a:r>
              <a:rPr lang="he-IL" sz="2600" dirty="0" smtClean="0"/>
              <a:t>יהוה</a:t>
            </a:r>
            <a:r>
              <a:rPr lang="en-ZA" sz="2600" b="0" dirty="0" smtClean="0"/>
              <a:t> has chosen a specific Land for His chosen people. That Land is </a:t>
            </a:r>
            <a:r>
              <a:rPr lang="en-ZA" sz="2600" b="0" dirty="0" err="1" smtClean="0"/>
              <a:t>Eretz</a:t>
            </a:r>
            <a:r>
              <a:rPr lang="en-ZA" sz="2600" b="0" dirty="0" smtClean="0"/>
              <a:t> </a:t>
            </a:r>
            <a:r>
              <a:rPr lang="en-ZA" sz="2600" b="0" dirty="0" err="1" smtClean="0"/>
              <a:t>Yisra’el</a:t>
            </a:r>
            <a:r>
              <a:rPr lang="en-ZA" sz="2600" b="0" dirty="0" smtClean="0"/>
              <a:t>. As He says of this Land in </a:t>
            </a:r>
            <a:r>
              <a:rPr lang="en-ZA" sz="2600" b="1" i="1" dirty="0" smtClean="0">
                <a:solidFill>
                  <a:srgbClr val="004821"/>
                </a:solidFill>
              </a:rPr>
              <a:t>Deuteronomy 11:10-12</a:t>
            </a:r>
            <a:r>
              <a:rPr lang="en-ZA" sz="2600" i="1" dirty="0" smtClean="0">
                <a:solidFill>
                  <a:srgbClr val="004821"/>
                </a:solidFill>
              </a:rPr>
              <a:t>: “For the land which you are going in to possess is not like the land of </a:t>
            </a:r>
            <a:r>
              <a:rPr lang="en-ZA" sz="2600" i="1" dirty="0" err="1" smtClean="0">
                <a:solidFill>
                  <a:srgbClr val="004821"/>
                </a:solidFill>
              </a:rPr>
              <a:t>Mitsrayim</a:t>
            </a:r>
            <a:r>
              <a:rPr lang="en-ZA" sz="2600" i="1" dirty="0" smtClean="0">
                <a:solidFill>
                  <a:srgbClr val="004821"/>
                </a:solidFill>
              </a:rPr>
              <a:t> from which you have come, where you sowed your seed and watered it by foot, as a vegetable garden, but the land which you are passing over to possess is a land of hills and valleys, which drinks water from the rain of the heavens, a land which </a:t>
            </a:r>
            <a:r>
              <a:rPr lang="he-IL" sz="2600" i="1" dirty="0" smtClean="0">
                <a:solidFill>
                  <a:srgbClr val="004821"/>
                </a:solidFill>
              </a:rPr>
              <a:t>יהוה</a:t>
            </a:r>
            <a:r>
              <a:rPr lang="en-ZA" sz="2600" i="1" dirty="0" smtClean="0">
                <a:solidFill>
                  <a:srgbClr val="004821"/>
                </a:solidFill>
              </a:rPr>
              <a:t> your Elohim looks after. The eyes of </a:t>
            </a:r>
            <a:r>
              <a:rPr lang="he-IL" sz="2600" i="1" dirty="0" smtClean="0">
                <a:solidFill>
                  <a:srgbClr val="004821"/>
                </a:solidFill>
              </a:rPr>
              <a:t>יהוה</a:t>
            </a:r>
            <a:r>
              <a:rPr lang="en-ZA" sz="2600" i="1" dirty="0" smtClean="0">
                <a:solidFill>
                  <a:srgbClr val="004821"/>
                </a:solidFill>
              </a:rPr>
              <a:t> your Elohim are always on it, from the beginning of the year to the latter end of the year. </a:t>
            </a:r>
          </a:p>
          <a:p>
            <a:endParaRPr lang="en-US" i="1" dirty="0" smtClean="0">
              <a:solidFill>
                <a:srgbClr val="00482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DEED OF TRUST</a:t>
            </a:r>
            <a:endParaRPr lang="en-ZA" dirty="0"/>
          </a:p>
        </p:txBody>
      </p:sp>
      <p:sp>
        <p:nvSpPr>
          <p:cNvPr id="3" name="Content Placeholder 2"/>
          <p:cNvSpPr>
            <a:spLocks noGrp="1"/>
          </p:cNvSpPr>
          <p:nvPr>
            <p:ph idx="1"/>
          </p:nvPr>
        </p:nvSpPr>
        <p:spPr/>
        <p:txBody>
          <a:bodyPr>
            <a:noAutofit/>
          </a:bodyPr>
          <a:lstStyle/>
          <a:p>
            <a:pPr>
              <a:lnSpc>
                <a:spcPts val="2500"/>
              </a:lnSpc>
            </a:pPr>
            <a:r>
              <a:rPr lang="en-ZA" dirty="0" smtClean="0"/>
              <a:t>The rest of Leviticus will explain the conditions that </a:t>
            </a:r>
            <a:r>
              <a:rPr lang="he-IL" dirty="0" smtClean="0"/>
              <a:t>יהוה</a:t>
            </a:r>
            <a:r>
              <a:rPr lang="en-ZA" dirty="0" smtClean="0"/>
              <a:t> has set in order for His people to be given the treasure of the land. The land is given, however, with a deed of trust which is the Torah. If men breach the deed of trust (disobey Torah), then the rightful Owner of the Land will send them away into exile until His appointed time of restoration. </a:t>
            </a:r>
          </a:p>
          <a:p>
            <a:pPr>
              <a:lnSpc>
                <a:spcPts val="2500"/>
              </a:lnSpc>
            </a:pPr>
            <a:r>
              <a:rPr lang="en-ZA" dirty="0" smtClean="0"/>
              <a:t>First we begin with the instructions for six years of labour where independent farmers will work the land. They will be required during those years to give of their tithes to the priests and Levites, plus special gifts to the poor. Then in the 7th year </a:t>
            </a:r>
            <a:r>
              <a:rPr lang="en-ZA" i="1" dirty="0" smtClean="0"/>
              <a:t>“their” </a:t>
            </a:r>
            <a:r>
              <a:rPr lang="en-ZA" dirty="0" smtClean="0"/>
              <a:t>land becomes </a:t>
            </a:r>
            <a:r>
              <a:rPr lang="en-ZA" i="1" dirty="0" smtClean="0"/>
              <a:t>“everyone’s” </a:t>
            </a:r>
            <a:r>
              <a:rPr lang="en-ZA" dirty="0" smtClean="0"/>
              <a:t>land in order that all may have an equal share of the fruit of the land. During the 7th year, no one declares ownership. Even the animals have an equal share in the fruits of the land. The </a:t>
            </a:r>
            <a:r>
              <a:rPr lang="en-ZA" dirty="0" err="1" smtClean="0"/>
              <a:t>Shemittah</a:t>
            </a:r>
            <a:r>
              <a:rPr lang="en-ZA" dirty="0" smtClean="0"/>
              <a:t> cycle is an essential rhythm in time designed to help all constantly keep in mind that </a:t>
            </a:r>
            <a:r>
              <a:rPr lang="he-IL" dirty="0" smtClean="0"/>
              <a:t>יהוה</a:t>
            </a:r>
            <a:r>
              <a:rPr lang="en-ZA" dirty="0" smtClean="0"/>
              <a:t> is the true Owner of the land and of His people.</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8</a:t>
            </a:fld>
            <a:endParaRPr lang="en-Z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REMINDER OF OWNERSHIP</a:t>
            </a:r>
            <a:endParaRPr lang="en-ZA" dirty="0"/>
          </a:p>
        </p:txBody>
      </p:sp>
      <p:sp>
        <p:nvSpPr>
          <p:cNvPr id="3" name="Content Placeholder 2"/>
          <p:cNvSpPr>
            <a:spLocks noGrp="1"/>
          </p:cNvSpPr>
          <p:nvPr>
            <p:ph idx="1"/>
          </p:nvPr>
        </p:nvSpPr>
        <p:spPr/>
        <p:txBody>
          <a:bodyPr>
            <a:normAutofit fontScale="25000" lnSpcReduction="20000"/>
          </a:bodyPr>
          <a:lstStyle/>
          <a:p>
            <a:pPr>
              <a:lnSpc>
                <a:spcPts val="2100"/>
              </a:lnSpc>
            </a:pPr>
            <a:r>
              <a:rPr lang="en-ZA" sz="9600" dirty="0" smtClean="0"/>
              <a:t>Why is it necessary for us to constantly be reminded that </a:t>
            </a:r>
            <a:r>
              <a:rPr lang="he-IL" sz="9600" dirty="0" smtClean="0"/>
              <a:t>יהוה</a:t>
            </a:r>
            <a:r>
              <a:rPr lang="en-ZA" sz="9600" dirty="0" smtClean="0"/>
              <a:t> is the true owner of everything? We have already seen a couple reminders of ownership in the Torah. The first reminder was given to Pharaoh during the plagues and was meant to teach Him that the earth was </a:t>
            </a:r>
            <a:r>
              <a:rPr lang="he-IL" sz="9600" dirty="0" smtClean="0"/>
              <a:t>יהוה</a:t>
            </a:r>
            <a:r>
              <a:rPr lang="en-ZA" sz="9600" dirty="0" smtClean="0"/>
              <a:t>’s: </a:t>
            </a:r>
          </a:p>
          <a:p>
            <a:pPr algn="ctr">
              <a:lnSpc>
                <a:spcPts val="2100"/>
              </a:lnSpc>
            </a:pPr>
            <a:r>
              <a:rPr lang="en-ZA" sz="9600" i="1" dirty="0" smtClean="0">
                <a:solidFill>
                  <a:srgbClr val="004821"/>
                </a:solidFill>
              </a:rPr>
              <a:t>And </a:t>
            </a:r>
            <a:r>
              <a:rPr lang="en-ZA" sz="9600" i="1" dirty="0" err="1" smtClean="0">
                <a:solidFill>
                  <a:srgbClr val="004821"/>
                </a:solidFill>
              </a:rPr>
              <a:t>Mosheh</a:t>
            </a:r>
            <a:r>
              <a:rPr lang="en-ZA" sz="9600" i="1" dirty="0" smtClean="0">
                <a:solidFill>
                  <a:srgbClr val="004821"/>
                </a:solidFill>
              </a:rPr>
              <a:t> said to him, “As soon as I go out of the city, let me spread out my hands to </a:t>
            </a:r>
            <a:r>
              <a:rPr lang="he-IL" sz="9600" i="1" dirty="0" smtClean="0">
                <a:solidFill>
                  <a:srgbClr val="004821"/>
                </a:solidFill>
              </a:rPr>
              <a:t>יהוה</a:t>
            </a:r>
            <a:r>
              <a:rPr lang="en-ZA" sz="9600" i="1" dirty="0" smtClean="0">
                <a:solidFill>
                  <a:srgbClr val="004821"/>
                </a:solidFill>
              </a:rPr>
              <a:t>, let the thunder cease and the hail be no more, so that you know that the earth belongs to </a:t>
            </a:r>
            <a:r>
              <a:rPr lang="he-IL" sz="9600" i="1" dirty="0" smtClean="0">
                <a:solidFill>
                  <a:srgbClr val="004821"/>
                </a:solidFill>
              </a:rPr>
              <a:t>יהוה</a:t>
            </a:r>
            <a:r>
              <a:rPr lang="en-US" sz="9600" i="1" dirty="0" smtClean="0">
                <a:solidFill>
                  <a:srgbClr val="004821"/>
                </a:solidFill>
              </a:rPr>
              <a:t>. </a:t>
            </a:r>
          </a:p>
          <a:p>
            <a:pPr algn="ctr">
              <a:lnSpc>
                <a:spcPts val="2100"/>
              </a:lnSpc>
            </a:pPr>
            <a:r>
              <a:rPr lang="en-US" sz="9600" b="1" i="1" dirty="0" smtClean="0">
                <a:solidFill>
                  <a:srgbClr val="004821"/>
                </a:solidFill>
              </a:rPr>
              <a:t>(Exodus 9:29)</a:t>
            </a:r>
          </a:p>
          <a:p>
            <a:pPr>
              <a:lnSpc>
                <a:spcPts val="2100"/>
              </a:lnSpc>
            </a:pPr>
            <a:r>
              <a:rPr lang="en-ZA" sz="9600" dirty="0" smtClean="0"/>
              <a:t>The second time was when the Israelites had first reached Mount Sinai:</a:t>
            </a:r>
          </a:p>
          <a:p>
            <a:pPr algn="ctr">
              <a:lnSpc>
                <a:spcPts val="2100"/>
              </a:lnSpc>
            </a:pPr>
            <a:r>
              <a:rPr lang="en-ZA" sz="9600" i="1" dirty="0" smtClean="0">
                <a:solidFill>
                  <a:srgbClr val="004821"/>
                </a:solidFill>
              </a:rPr>
              <a:t>‘You have seen what I did to the </a:t>
            </a:r>
            <a:r>
              <a:rPr lang="en-ZA" sz="9600" i="1" dirty="0" err="1" smtClean="0">
                <a:solidFill>
                  <a:srgbClr val="004821"/>
                </a:solidFill>
              </a:rPr>
              <a:t>Mitsrites</a:t>
            </a:r>
            <a:r>
              <a:rPr lang="en-ZA" sz="9600" i="1" dirty="0" smtClean="0">
                <a:solidFill>
                  <a:srgbClr val="004821"/>
                </a:solidFill>
              </a:rPr>
              <a:t>, and how I bore you on eagles’ wings and brought you to Myself. ‘And now, if you diligently obey My voice, and shall guard My covenant, then you shall be My treasured possession above all the peoples – for all the earth is Mine – ‘and you shall be to Me a reign of priests and a set-apart nation.’ Those are the words which you are to speak to the children of </a:t>
            </a:r>
            <a:r>
              <a:rPr lang="en-ZA" sz="9600" i="1" dirty="0" err="1" smtClean="0">
                <a:solidFill>
                  <a:srgbClr val="004821"/>
                </a:solidFill>
              </a:rPr>
              <a:t>Yisra’ĕl</a:t>
            </a:r>
            <a:r>
              <a:rPr lang="en-ZA" sz="9600" i="1" dirty="0" smtClean="0">
                <a:solidFill>
                  <a:srgbClr val="004821"/>
                </a:solidFill>
              </a:rPr>
              <a:t>.” </a:t>
            </a:r>
            <a:r>
              <a:rPr lang="en-ZA" sz="9600" b="1" i="1" dirty="0" smtClean="0">
                <a:solidFill>
                  <a:srgbClr val="004821"/>
                </a:solidFill>
              </a:rPr>
              <a:t>(Exodus 19:4-6)</a:t>
            </a:r>
          </a:p>
          <a:p>
            <a:endParaRPr lang="en-ZA" dirty="0" smtClean="0"/>
          </a:p>
          <a:p>
            <a:endParaRPr lang="en-US"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9</a:t>
            </a:fld>
            <a:endParaRPr lang="en-ZA" dirty="0"/>
          </a:p>
        </p:txBody>
      </p:sp>
    </p:spTree>
  </p:cSld>
  <p:clrMapOvr>
    <a:masterClrMapping/>
  </p:clrMapOvr>
</p:sld>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36009</TotalTime>
  <Words>6768</Words>
  <Application>Microsoft Office PowerPoint</Application>
  <PresentationFormat>On-screen Show (4:3)</PresentationFormat>
  <Paragraphs>193</Paragraphs>
  <Slides>38</Slides>
  <Notes>1</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Slide 1</vt:lpstr>
      <vt:lpstr>RECOGNITION</vt:lpstr>
      <vt:lpstr>BEHAR - On the mount </vt:lpstr>
      <vt:lpstr>BEHAR</vt:lpstr>
      <vt:lpstr>THE LAND I GIVE YOU</vt:lpstr>
      <vt:lpstr>PROMISED LAND</vt:lpstr>
      <vt:lpstr>ISREAL</vt:lpstr>
      <vt:lpstr>DEED OF TRUST</vt:lpstr>
      <vt:lpstr>REMINDER OF OWNERSHIP</vt:lpstr>
      <vt:lpstr>REMINDER OF OWNERSHIP</vt:lpstr>
      <vt:lpstr>ENTER HIS REST</vt:lpstr>
      <vt:lpstr>REAP WHAT WE SOW</vt:lpstr>
      <vt:lpstr>SHEMITTAH AND TORAH</vt:lpstr>
      <vt:lpstr>SHEMITTAH AND WEALTH</vt:lpstr>
      <vt:lpstr>SHEMITTAH AND RESTING</vt:lpstr>
      <vt:lpstr>PATTERN OF 6</vt:lpstr>
      <vt:lpstr>NEW COVENANT AND PRUNING</vt:lpstr>
      <vt:lpstr>YOVEL –THE YEAR OF JUBILEE</vt:lpstr>
      <vt:lpstr>FREEDOM FROM SLAVERY</vt:lpstr>
      <vt:lpstr>ISREAL LEASED</vt:lpstr>
      <vt:lpstr>YEAR OF DROUGHT </vt:lpstr>
      <vt:lpstr>REPENTANCE AND RESTORATION</vt:lpstr>
      <vt:lpstr>ACCEPTABLE YEAR OF THE LORD</vt:lpstr>
      <vt:lpstr>JUBILEE YEAR</vt:lpstr>
      <vt:lpstr>FULFILMENT</vt:lpstr>
      <vt:lpstr>THE LAW OF REDEMPTION</vt:lpstr>
      <vt:lpstr>THE LAW OF REDEMPTION</vt:lpstr>
      <vt:lpstr>SIGN OF THE FIRSTBORN</vt:lpstr>
      <vt:lpstr>יהושע THE REDEEMER</vt:lpstr>
      <vt:lpstr>HISTORY</vt:lpstr>
      <vt:lpstr>REDEMPTION TO TAKE PLACE</vt:lpstr>
      <vt:lpstr>FULFILLMENT</vt:lpstr>
      <vt:lpstr>MAN’S PROGRAM</vt:lpstr>
      <vt:lpstr>APPLICATION</vt:lpstr>
      <vt:lpstr>THE BRIDE OF MESSIAH</vt:lpstr>
      <vt:lpstr>PROMISE OF SABBATH </vt:lpstr>
      <vt:lpstr>YEAR OF THE LORD</vt:lpstr>
      <vt:lpstr>SABBATH TEACHING</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Dennis Casper Kotze</dc:creator>
  <cp:lastModifiedBy>Dennis Casper Kotze</cp:lastModifiedBy>
  <cp:revision>933</cp:revision>
  <dcterms:created xsi:type="dcterms:W3CDTF">2010-10-31T07:41:47Z</dcterms:created>
  <dcterms:modified xsi:type="dcterms:W3CDTF">2014-03-01T13:39:21Z</dcterms:modified>
</cp:coreProperties>
</file>